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8" r:id="rId3"/>
    <p:sldMasterId id="2147483711" r:id="rId4"/>
    <p:sldMasterId id="2147483724" r:id="rId5"/>
    <p:sldMasterId id="2147483737" r:id="rId6"/>
    <p:sldMasterId id="2147483750" r:id="rId7"/>
    <p:sldMasterId id="2147483763" r:id="rId8"/>
    <p:sldMasterId id="2147483776" r:id="rId9"/>
    <p:sldMasterId id="2147483789" r:id="rId10"/>
    <p:sldMasterId id="2147483802" r:id="rId11"/>
    <p:sldMasterId id="2147483815" r:id="rId12"/>
    <p:sldMasterId id="2147483828" r:id="rId13"/>
    <p:sldMasterId id="2147483854" r:id="rId14"/>
    <p:sldMasterId id="2147483867" r:id="rId15"/>
    <p:sldMasterId id="2147483893" r:id="rId16"/>
    <p:sldMasterId id="2147483906" r:id="rId17"/>
    <p:sldMasterId id="2147483919" r:id="rId18"/>
  </p:sldMasterIdLst>
  <p:notesMasterIdLst>
    <p:notesMasterId r:id="rId71"/>
  </p:notesMasterIdLst>
  <p:sldIdLst>
    <p:sldId id="263" r:id="rId19"/>
    <p:sldId id="288" r:id="rId20"/>
    <p:sldId id="264" r:id="rId21"/>
    <p:sldId id="265" r:id="rId22"/>
    <p:sldId id="266" r:id="rId23"/>
    <p:sldId id="267" r:id="rId24"/>
    <p:sldId id="268" r:id="rId25"/>
    <p:sldId id="269" r:id="rId26"/>
    <p:sldId id="289" r:id="rId27"/>
    <p:sldId id="279" r:id="rId28"/>
    <p:sldId id="280" r:id="rId29"/>
    <p:sldId id="281" r:id="rId30"/>
    <p:sldId id="282" r:id="rId31"/>
    <p:sldId id="283" r:id="rId32"/>
    <p:sldId id="284" r:id="rId33"/>
    <p:sldId id="271" r:id="rId34"/>
    <p:sldId id="285" r:id="rId35"/>
    <p:sldId id="286" r:id="rId36"/>
    <p:sldId id="291" r:id="rId37"/>
    <p:sldId id="292" r:id="rId38"/>
    <p:sldId id="294" r:id="rId39"/>
    <p:sldId id="295" r:id="rId40"/>
    <p:sldId id="296" r:id="rId41"/>
    <p:sldId id="297" r:id="rId42"/>
    <p:sldId id="298" r:id="rId43"/>
    <p:sldId id="299" r:id="rId44"/>
    <p:sldId id="300" r:id="rId45"/>
    <p:sldId id="301" r:id="rId46"/>
    <p:sldId id="302" r:id="rId47"/>
    <p:sldId id="277" r:id="rId48"/>
    <p:sldId id="278" r:id="rId49"/>
    <p:sldId id="303" r:id="rId50"/>
    <p:sldId id="304" r:id="rId51"/>
    <p:sldId id="316" r:id="rId52"/>
    <p:sldId id="317" r:id="rId53"/>
    <p:sldId id="305" r:id="rId54"/>
    <p:sldId id="306" r:id="rId55"/>
    <p:sldId id="307" r:id="rId56"/>
    <p:sldId id="308" r:id="rId57"/>
    <p:sldId id="309" r:id="rId58"/>
    <p:sldId id="310" r:id="rId59"/>
    <p:sldId id="315" r:id="rId60"/>
    <p:sldId id="311" r:id="rId61"/>
    <p:sldId id="312" r:id="rId62"/>
    <p:sldId id="313" r:id="rId63"/>
    <p:sldId id="314" r:id="rId64"/>
    <p:sldId id="318" r:id="rId65"/>
    <p:sldId id="319" r:id="rId66"/>
    <p:sldId id="320" r:id="rId67"/>
    <p:sldId id="321" r:id="rId68"/>
    <p:sldId id="322" r:id="rId69"/>
    <p:sldId id="323" r:id="rId7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diagrams/_rels/data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DC3AF-FA7E-45AB-AE6C-163C4995A0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DCE9ED5-FB90-4CF3-BAA0-056DFC127346}">
      <dgm:prSet custT="1"/>
      <dgm:spPr/>
      <dgm:t>
        <a:bodyPr/>
        <a:lstStyle/>
        <a:p>
          <a:pPr rtl="0"/>
          <a:r>
            <a:rPr lang="tr-TR" sz="2400" b="1" dirty="0" smtClean="0"/>
            <a:t>3</a:t>
          </a:r>
          <a:r>
            <a:rPr lang="en-GB" sz="2400" b="1" dirty="0" smtClean="0"/>
            <a:t>. </a:t>
          </a:r>
          <a:r>
            <a:rPr lang="tr-TR" sz="2400" b="1" dirty="0" smtClean="0"/>
            <a:t>M</a:t>
          </a:r>
          <a:r>
            <a:rPr lang="en-GB" sz="2400" b="1" dirty="0" err="1" smtClean="0"/>
            <a:t>adde</a:t>
          </a:r>
          <a:endParaRPr lang="tr-TR" sz="2400" u="sng" dirty="0"/>
        </a:p>
      </dgm:t>
    </dgm:pt>
    <dgm:pt modelId="{0A26DDD1-0BC7-4767-A7A4-54C73A2B45DC}" type="parTrans" cxnId="{4CCDB441-8E19-44AD-B067-F31DDA1029A2}">
      <dgm:prSet/>
      <dgm:spPr/>
      <dgm:t>
        <a:bodyPr/>
        <a:lstStyle/>
        <a:p>
          <a:endParaRPr lang="tr-TR"/>
        </a:p>
      </dgm:t>
    </dgm:pt>
    <dgm:pt modelId="{5AE8AB47-5583-4BD4-8104-9AF937AF8600}" type="sibTrans" cxnId="{4CCDB441-8E19-44AD-B067-F31DDA1029A2}">
      <dgm:prSet/>
      <dgm:spPr/>
      <dgm:t>
        <a:bodyPr/>
        <a:lstStyle/>
        <a:p>
          <a:endParaRPr lang="tr-TR"/>
        </a:p>
      </dgm:t>
    </dgm:pt>
    <dgm:pt modelId="{0498FF24-CC4B-498A-B27A-4924E6CDD80D}">
      <dgm:prSet custT="1"/>
      <dgm:spPr/>
      <dgm:t>
        <a:bodyPr/>
        <a:lstStyle/>
        <a:p>
          <a:pPr algn="just" rtl="0"/>
          <a:r>
            <a:rPr lang="tr-TR" sz="2800" b="1" i="1" dirty="0" smtClean="0"/>
            <a:t>İşveren adına hareket eden, işin ve işyerinin yönetiminde görev alan </a:t>
          </a:r>
          <a:r>
            <a:rPr lang="tr-TR" sz="2800" b="1" i="1" u="sng" dirty="0" smtClean="0">
              <a:solidFill>
                <a:srgbClr val="FF0000"/>
              </a:solidFill>
            </a:rPr>
            <a:t>işveren vekilleri</a:t>
          </a:r>
          <a:r>
            <a:rPr lang="tr-TR" sz="2800" b="1" i="1" u="sng" dirty="0" smtClean="0"/>
            <a:t>, bu Kanunun uygulanması bakımından </a:t>
          </a:r>
          <a:r>
            <a:rPr lang="tr-TR" sz="2800" b="1" i="1" u="sng" dirty="0" smtClean="0">
              <a:solidFill>
                <a:srgbClr val="FF0000"/>
              </a:solidFill>
            </a:rPr>
            <a:t>işveren sayılır. </a:t>
          </a:r>
          <a:endParaRPr lang="tr-TR" sz="2800" u="sng" dirty="0">
            <a:solidFill>
              <a:srgbClr val="FF0000"/>
            </a:solidFill>
          </a:endParaRPr>
        </a:p>
      </dgm:t>
    </dgm:pt>
    <dgm:pt modelId="{CE36DB2C-546E-401C-82A7-B4DA481B771C}" type="parTrans" cxnId="{C6325339-78DD-40E0-B736-8169A0A9FAC5}">
      <dgm:prSet/>
      <dgm:spPr/>
      <dgm:t>
        <a:bodyPr/>
        <a:lstStyle/>
        <a:p>
          <a:endParaRPr lang="tr-TR"/>
        </a:p>
      </dgm:t>
    </dgm:pt>
    <dgm:pt modelId="{329BCC09-D9B9-41AC-80A7-D718D1F963E3}" type="sibTrans" cxnId="{C6325339-78DD-40E0-B736-8169A0A9FAC5}">
      <dgm:prSet/>
      <dgm:spPr/>
      <dgm:t>
        <a:bodyPr/>
        <a:lstStyle/>
        <a:p>
          <a:endParaRPr lang="tr-TR"/>
        </a:p>
      </dgm:t>
    </dgm:pt>
    <dgm:pt modelId="{75B31DB4-94F1-49A3-897F-A962E7D5D77C}" type="pres">
      <dgm:prSet presAssocID="{4FDDC3AF-FA7E-45AB-AE6C-163C4995A03B}" presName="Name0" presStyleCnt="0">
        <dgm:presLayoutVars>
          <dgm:dir/>
          <dgm:animLvl val="lvl"/>
          <dgm:resizeHandles val="exact"/>
        </dgm:presLayoutVars>
      </dgm:prSet>
      <dgm:spPr/>
      <dgm:t>
        <a:bodyPr/>
        <a:lstStyle/>
        <a:p>
          <a:endParaRPr lang="tr-TR"/>
        </a:p>
      </dgm:t>
    </dgm:pt>
    <dgm:pt modelId="{9B1E753A-9BF0-4803-A2CD-B16158AEAA3B}" type="pres">
      <dgm:prSet presAssocID="{FDCE9ED5-FB90-4CF3-BAA0-056DFC127346}" presName="linNode" presStyleCnt="0"/>
      <dgm:spPr/>
    </dgm:pt>
    <dgm:pt modelId="{DDD6D275-8421-4D35-8258-12EE93C74875}" type="pres">
      <dgm:prSet presAssocID="{FDCE9ED5-FB90-4CF3-BAA0-056DFC127346}" presName="parentText" presStyleLbl="node1" presStyleIdx="0" presStyleCnt="1" custScaleX="51514" custScaleY="83396">
        <dgm:presLayoutVars>
          <dgm:chMax val="1"/>
          <dgm:bulletEnabled val="1"/>
        </dgm:presLayoutVars>
      </dgm:prSet>
      <dgm:spPr/>
      <dgm:t>
        <a:bodyPr/>
        <a:lstStyle/>
        <a:p>
          <a:endParaRPr lang="tr-TR"/>
        </a:p>
      </dgm:t>
    </dgm:pt>
    <dgm:pt modelId="{C0B9F163-2DAD-4201-9C5E-87C9449A7118}" type="pres">
      <dgm:prSet presAssocID="{FDCE9ED5-FB90-4CF3-BAA0-056DFC127346}" presName="descendantText" presStyleLbl="alignAccFollowNode1" presStyleIdx="0" presStyleCnt="1" custScaleX="125949">
        <dgm:presLayoutVars>
          <dgm:bulletEnabled val="1"/>
        </dgm:presLayoutVars>
      </dgm:prSet>
      <dgm:spPr/>
      <dgm:t>
        <a:bodyPr/>
        <a:lstStyle/>
        <a:p>
          <a:endParaRPr lang="tr-TR"/>
        </a:p>
      </dgm:t>
    </dgm:pt>
  </dgm:ptLst>
  <dgm:cxnLst>
    <dgm:cxn modelId="{F9797864-0158-4F5B-919F-FB5E9AC76A58}" type="presOf" srcId="{0498FF24-CC4B-498A-B27A-4924E6CDD80D}" destId="{C0B9F163-2DAD-4201-9C5E-87C9449A7118}" srcOrd="0" destOrd="0" presId="urn:microsoft.com/office/officeart/2005/8/layout/vList5"/>
    <dgm:cxn modelId="{C6325339-78DD-40E0-B736-8169A0A9FAC5}" srcId="{FDCE9ED5-FB90-4CF3-BAA0-056DFC127346}" destId="{0498FF24-CC4B-498A-B27A-4924E6CDD80D}" srcOrd="0" destOrd="0" parTransId="{CE36DB2C-546E-401C-82A7-B4DA481B771C}" sibTransId="{329BCC09-D9B9-41AC-80A7-D718D1F963E3}"/>
    <dgm:cxn modelId="{4CCDB441-8E19-44AD-B067-F31DDA1029A2}" srcId="{4FDDC3AF-FA7E-45AB-AE6C-163C4995A03B}" destId="{FDCE9ED5-FB90-4CF3-BAA0-056DFC127346}" srcOrd="0" destOrd="0" parTransId="{0A26DDD1-0BC7-4767-A7A4-54C73A2B45DC}" sibTransId="{5AE8AB47-5583-4BD4-8104-9AF937AF8600}"/>
    <dgm:cxn modelId="{AECEAD8D-1ADC-47E4-B05E-0E32347F60A5}" type="presOf" srcId="{FDCE9ED5-FB90-4CF3-BAA0-056DFC127346}" destId="{DDD6D275-8421-4D35-8258-12EE93C74875}" srcOrd="0" destOrd="0" presId="urn:microsoft.com/office/officeart/2005/8/layout/vList5"/>
    <dgm:cxn modelId="{715DA37D-E779-485F-BB19-515579F78C61}" type="presOf" srcId="{4FDDC3AF-FA7E-45AB-AE6C-163C4995A03B}" destId="{75B31DB4-94F1-49A3-897F-A962E7D5D77C}" srcOrd="0" destOrd="0" presId="urn:microsoft.com/office/officeart/2005/8/layout/vList5"/>
    <dgm:cxn modelId="{08B4BEC2-551D-47C4-88FB-849E268496C5}" type="presParOf" srcId="{75B31DB4-94F1-49A3-897F-A962E7D5D77C}" destId="{9B1E753A-9BF0-4803-A2CD-B16158AEAA3B}" srcOrd="0" destOrd="0" presId="urn:microsoft.com/office/officeart/2005/8/layout/vList5"/>
    <dgm:cxn modelId="{4FF691EB-C942-498E-B8A5-E870F7469A4A}" type="presParOf" srcId="{9B1E753A-9BF0-4803-A2CD-B16158AEAA3B}" destId="{DDD6D275-8421-4D35-8258-12EE93C74875}" srcOrd="0" destOrd="0" presId="urn:microsoft.com/office/officeart/2005/8/layout/vList5"/>
    <dgm:cxn modelId="{43B90159-3EA4-4DB3-B3EF-DE8E2E5C2C33}" type="presParOf" srcId="{9B1E753A-9BF0-4803-A2CD-B16158AEAA3B}" destId="{C0B9F163-2DAD-4201-9C5E-87C9449A71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D68783-4E08-4929-B0FF-94E7E0128E1D}" type="doc">
      <dgm:prSet loTypeId="urn:microsoft.com/office/officeart/2005/8/layout/process4" loCatId="list" qsTypeId="urn:microsoft.com/office/officeart/2005/8/quickstyle/simple3" qsCatId="simple" csTypeId="urn:microsoft.com/office/officeart/2005/8/colors/accent2_3" csCatId="accent2" phldr="1"/>
      <dgm:spPr/>
      <dgm:t>
        <a:bodyPr/>
        <a:lstStyle/>
        <a:p>
          <a:endParaRPr lang="tr-TR"/>
        </a:p>
      </dgm:t>
    </dgm:pt>
    <dgm:pt modelId="{E7C9F828-2FA2-44F0-A052-30C113396357}">
      <dgm:prSet phldrT="[Metin]" custT="1"/>
      <dgm:spPr/>
      <dgm:t>
        <a:bodyPr/>
        <a:lstStyle/>
        <a:p>
          <a:pPr algn="l"/>
          <a:r>
            <a:rPr lang="tr-TR" sz="2400" dirty="0" smtClean="0"/>
            <a:t>    </a:t>
          </a:r>
          <a:r>
            <a:rPr lang="tr-TR" sz="2800" dirty="0" smtClean="0"/>
            <a:t>10’dan az çalışanı olan ve az tehlikeli sınıfta yer alan işyerlerinde yükümlülüğü yerine getirmek üzere bir kişi görevlendirilmesi yeterlidir.</a:t>
          </a:r>
          <a:endParaRPr lang="tr-TR" sz="3200" dirty="0"/>
        </a:p>
      </dgm:t>
    </dgm:pt>
    <dgm:pt modelId="{AC30B4C6-14A3-44E1-BC6D-B5A6967388E2}" type="parTrans" cxnId="{D7F6913F-E530-4F3D-AF7C-73FCC27DC4FF}">
      <dgm:prSet/>
      <dgm:spPr/>
      <dgm:t>
        <a:bodyPr/>
        <a:lstStyle/>
        <a:p>
          <a:endParaRPr lang="tr-TR"/>
        </a:p>
      </dgm:t>
    </dgm:pt>
    <dgm:pt modelId="{FD195DBA-DF40-42F8-8DFA-70C9F1D2333E}" type="sibTrans" cxnId="{D7F6913F-E530-4F3D-AF7C-73FCC27DC4FF}">
      <dgm:prSet/>
      <dgm:spPr/>
      <dgm:t>
        <a:bodyPr/>
        <a:lstStyle/>
        <a:p>
          <a:endParaRPr lang="tr-TR"/>
        </a:p>
      </dgm:t>
    </dgm:pt>
    <dgm:pt modelId="{8AC610FB-1523-4BFD-ADCB-6DB34E667AA9}">
      <dgm:prSet phldrT="[Metin]" custT="1"/>
      <dgm:spPr/>
      <dgm:t>
        <a:bodyPr/>
        <a:lstStyle/>
        <a:p>
          <a:pPr algn="l"/>
          <a:r>
            <a:rPr lang="tr-TR" sz="2800" smtClean="0"/>
            <a:t>   </a:t>
          </a:r>
          <a:r>
            <a:rPr lang="tr-TR" sz="2800" b="1" u="sng" smtClean="0"/>
            <a:t>Yangınla mücadele </a:t>
          </a:r>
          <a:r>
            <a:rPr lang="tr-TR" sz="2800" smtClean="0"/>
            <a:t>ve </a:t>
          </a:r>
          <a:r>
            <a:rPr lang="tr-TR" sz="2800" b="1" u="sng" smtClean="0"/>
            <a:t>İlk yardım </a:t>
          </a:r>
          <a:r>
            <a:rPr lang="tr-TR" sz="2800" smtClean="0"/>
            <a:t>ekibinde görev alan kişilerin bu konularda eğitim almaları gerekir.</a:t>
          </a:r>
          <a:endParaRPr lang="tr-TR" sz="2800" dirty="0"/>
        </a:p>
      </dgm:t>
    </dgm:pt>
    <dgm:pt modelId="{2FB16584-F4FB-4D5D-8D59-3F65F4F13A22}" type="parTrans" cxnId="{426ABD00-354E-4CD4-AB7F-CC2B6BE64777}">
      <dgm:prSet/>
      <dgm:spPr/>
      <dgm:t>
        <a:bodyPr/>
        <a:lstStyle/>
        <a:p>
          <a:endParaRPr lang="tr-TR"/>
        </a:p>
      </dgm:t>
    </dgm:pt>
    <dgm:pt modelId="{A14109B7-3799-4CF2-B044-5A507923516A}" type="sibTrans" cxnId="{426ABD00-354E-4CD4-AB7F-CC2B6BE64777}">
      <dgm:prSet/>
      <dgm:spPr/>
      <dgm:t>
        <a:bodyPr/>
        <a:lstStyle/>
        <a:p>
          <a:endParaRPr lang="tr-TR"/>
        </a:p>
      </dgm:t>
    </dgm:pt>
    <dgm:pt modelId="{07EB4470-B734-429B-8EF1-19C6E2F960D4}">
      <dgm:prSet phldrT="[Metin]" custT="1"/>
      <dgm:spPr/>
      <dgm:t>
        <a:bodyPr/>
        <a:lstStyle/>
        <a:p>
          <a:r>
            <a:rPr lang="tr-TR" sz="2500" dirty="0" smtClean="0"/>
            <a:t>   </a:t>
          </a:r>
          <a:r>
            <a:rPr lang="tr-TR" sz="2800" dirty="0" smtClean="0"/>
            <a:t>Hazırlanan acil durum  planının uygulanabilirliğinden emin olmak için işyerlerinde yılda en az bir defa olmak üzere tatbikat yapılır.</a:t>
          </a:r>
          <a:endParaRPr lang="tr-TR" sz="2500" dirty="0"/>
        </a:p>
      </dgm:t>
    </dgm:pt>
    <dgm:pt modelId="{6954E4E1-556A-4E9D-8386-27449BD22085}" type="parTrans" cxnId="{C2CD1F1F-CA26-440A-88CA-83EA61BFEA66}">
      <dgm:prSet/>
      <dgm:spPr/>
      <dgm:t>
        <a:bodyPr/>
        <a:lstStyle/>
        <a:p>
          <a:endParaRPr lang="tr-TR"/>
        </a:p>
      </dgm:t>
    </dgm:pt>
    <dgm:pt modelId="{32C4A578-C3C0-417C-91AD-F104A31D673E}" type="sibTrans" cxnId="{C2CD1F1F-CA26-440A-88CA-83EA61BFEA66}">
      <dgm:prSet/>
      <dgm:spPr/>
      <dgm:t>
        <a:bodyPr/>
        <a:lstStyle/>
        <a:p>
          <a:endParaRPr lang="tr-TR"/>
        </a:p>
      </dgm:t>
    </dgm:pt>
    <dgm:pt modelId="{CECDD42B-2E0A-4771-BFFC-78ED4C421D4B}" type="pres">
      <dgm:prSet presAssocID="{DFD68783-4E08-4929-B0FF-94E7E0128E1D}" presName="Name0" presStyleCnt="0">
        <dgm:presLayoutVars>
          <dgm:dir/>
          <dgm:animLvl val="lvl"/>
          <dgm:resizeHandles val="exact"/>
        </dgm:presLayoutVars>
      </dgm:prSet>
      <dgm:spPr/>
      <dgm:t>
        <a:bodyPr/>
        <a:lstStyle/>
        <a:p>
          <a:endParaRPr lang="tr-TR"/>
        </a:p>
      </dgm:t>
    </dgm:pt>
    <dgm:pt modelId="{5539A6CD-9282-42E6-944B-7BF9014808E7}" type="pres">
      <dgm:prSet presAssocID="{07EB4470-B734-429B-8EF1-19C6E2F960D4}" presName="boxAndChildren" presStyleCnt="0"/>
      <dgm:spPr/>
      <dgm:t>
        <a:bodyPr/>
        <a:lstStyle/>
        <a:p>
          <a:endParaRPr lang="tr-TR"/>
        </a:p>
      </dgm:t>
    </dgm:pt>
    <dgm:pt modelId="{E4FA2FEC-4100-408E-AA9F-42CD9D9B0A18}" type="pres">
      <dgm:prSet presAssocID="{07EB4470-B734-429B-8EF1-19C6E2F960D4}" presName="parentTextBox" presStyleLbl="node1" presStyleIdx="0" presStyleCnt="3"/>
      <dgm:spPr/>
      <dgm:t>
        <a:bodyPr/>
        <a:lstStyle/>
        <a:p>
          <a:endParaRPr lang="tr-TR"/>
        </a:p>
      </dgm:t>
    </dgm:pt>
    <dgm:pt modelId="{CB7F4729-61F7-4351-9F93-F5EB4A2C7B10}" type="pres">
      <dgm:prSet presAssocID="{A14109B7-3799-4CF2-B044-5A507923516A}" presName="sp" presStyleCnt="0"/>
      <dgm:spPr/>
      <dgm:t>
        <a:bodyPr/>
        <a:lstStyle/>
        <a:p>
          <a:endParaRPr lang="tr-TR"/>
        </a:p>
      </dgm:t>
    </dgm:pt>
    <dgm:pt modelId="{112EA327-6223-43C9-8EC0-A1C570630C6E}" type="pres">
      <dgm:prSet presAssocID="{8AC610FB-1523-4BFD-ADCB-6DB34E667AA9}" presName="arrowAndChildren" presStyleCnt="0"/>
      <dgm:spPr/>
      <dgm:t>
        <a:bodyPr/>
        <a:lstStyle/>
        <a:p>
          <a:endParaRPr lang="tr-TR"/>
        </a:p>
      </dgm:t>
    </dgm:pt>
    <dgm:pt modelId="{79316FC7-9658-47FB-9C3A-B25472A30513}" type="pres">
      <dgm:prSet presAssocID="{8AC610FB-1523-4BFD-ADCB-6DB34E667AA9}" presName="parentTextArrow" presStyleLbl="node1" presStyleIdx="1" presStyleCnt="3"/>
      <dgm:spPr/>
      <dgm:t>
        <a:bodyPr/>
        <a:lstStyle/>
        <a:p>
          <a:endParaRPr lang="tr-TR"/>
        </a:p>
      </dgm:t>
    </dgm:pt>
    <dgm:pt modelId="{E5E06741-771D-481E-8823-6725B4AC4EAC}" type="pres">
      <dgm:prSet presAssocID="{FD195DBA-DF40-42F8-8DFA-70C9F1D2333E}" presName="sp" presStyleCnt="0"/>
      <dgm:spPr/>
      <dgm:t>
        <a:bodyPr/>
        <a:lstStyle/>
        <a:p>
          <a:endParaRPr lang="tr-TR"/>
        </a:p>
      </dgm:t>
    </dgm:pt>
    <dgm:pt modelId="{5E438A19-D86F-4458-A8C3-4FBBE22CBDDA}" type="pres">
      <dgm:prSet presAssocID="{E7C9F828-2FA2-44F0-A052-30C113396357}" presName="arrowAndChildren" presStyleCnt="0"/>
      <dgm:spPr/>
      <dgm:t>
        <a:bodyPr/>
        <a:lstStyle/>
        <a:p>
          <a:endParaRPr lang="tr-TR"/>
        </a:p>
      </dgm:t>
    </dgm:pt>
    <dgm:pt modelId="{A554F29C-2EEF-483D-9049-4227C77618DA}" type="pres">
      <dgm:prSet presAssocID="{E7C9F828-2FA2-44F0-A052-30C113396357}" presName="parentTextArrow" presStyleLbl="node1" presStyleIdx="2" presStyleCnt="3"/>
      <dgm:spPr/>
      <dgm:t>
        <a:bodyPr/>
        <a:lstStyle/>
        <a:p>
          <a:endParaRPr lang="tr-TR"/>
        </a:p>
      </dgm:t>
    </dgm:pt>
  </dgm:ptLst>
  <dgm:cxnLst>
    <dgm:cxn modelId="{93EADBFC-A6A7-45BA-97BE-181CC2B84BEE}" type="presOf" srcId="{8AC610FB-1523-4BFD-ADCB-6DB34E667AA9}" destId="{79316FC7-9658-47FB-9C3A-B25472A30513}" srcOrd="0" destOrd="0" presId="urn:microsoft.com/office/officeart/2005/8/layout/process4"/>
    <dgm:cxn modelId="{C2CD1F1F-CA26-440A-88CA-83EA61BFEA66}" srcId="{DFD68783-4E08-4929-B0FF-94E7E0128E1D}" destId="{07EB4470-B734-429B-8EF1-19C6E2F960D4}" srcOrd="2" destOrd="0" parTransId="{6954E4E1-556A-4E9D-8386-27449BD22085}" sibTransId="{32C4A578-C3C0-417C-91AD-F104A31D673E}"/>
    <dgm:cxn modelId="{426ABD00-354E-4CD4-AB7F-CC2B6BE64777}" srcId="{DFD68783-4E08-4929-B0FF-94E7E0128E1D}" destId="{8AC610FB-1523-4BFD-ADCB-6DB34E667AA9}" srcOrd="1" destOrd="0" parTransId="{2FB16584-F4FB-4D5D-8D59-3F65F4F13A22}" sibTransId="{A14109B7-3799-4CF2-B044-5A507923516A}"/>
    <dgm:cxn modelId="{D7F6913F-E530-4F3D-AF7C-73FCC27DC4FF}" srcId="{DFD68783-4E08-4929-B0FF-94E7E0128E1D}" destId="{E7C9F828-2FA2-44F0-A052-30C113396357}" srcOrd="0" destOrd="0" parTransId="{AC30B4C6-14A3-44E1-BC6D-B5A6967388E2}" sibTransId="{FD195DBA-DF40-42F8-8DFA-70C9F1D2333E}"/>
    <dgm:cxn modelId="{7F4447DD-B166-46D1-87A6-AF9DD12BEF60}" type="presOf" srcId="{07EB4470-B734-429B-8EF1-19C6E2F960D4}" destId="{E4FA2FEC-4100-408E-AA9F-42CD9D9B0A18}" srcOrd="0" destOrd="0" presId="urn:microsoft.com/office/officeart/2005/8/layout/process4"/>
    <dgm:cxn modelId="{EB61D207-55D0-403B-A4B9-0265A2AFA9CD}" type="presOf" srcId="{E7C9F828-2FA2-44F0-A052-30C113396357}" destId="{A554F29C-2EEF-483D-9049-4227C77618DA}" srcOrd="0" destOrd="0" presId="urn:microsoft.com/office/officeart/2005/8/layout/process4"/>
    <dgm:cxn modelId="{EDADD70D-4A8D-4441-A969-F97A5406DEA9}" type="presOf" srcId="{DFD68783-4E08-4929-B0FF-94E7E0128E1D}" destId="{CECDD42B-2E0A-4771-BFFC-78ED4C421D4B}" srcOrd="0" destOrd="0" presId="urn:microsoft.com/office/officeart/2005/8/layout/process4"/>
    <dgm:cxn modelId="{BBFD3CD9-F097-4B49-A778-D63EA5EA2439}" type="presParOf" srcId="{CECDD42B-2E0A-4771-BFFC-78ED4C421D4B}" destId="{5539A6CD-9282-42E6-944B-7BF9014808E7}" srcOrd="0" destOrd="0" presId="urn:microsoft.com/office/officeart/2005/8/layout/process4"/>
    <dgm:cxn modelId="{45CCAD49-696E-4CE0-8ACC-B402047F83A3}" type="presParOf" srcId="{5539A6CD-9282-42E6-944B-7BF9014808E7}" destId="{E4FA2FEC-4100-408E-AA9F-42CD9D9B0A18}" srcOrd="0" destOrd="0" presId="urn:microsoft.com/office/officeart/2005/8/layout/process4"/>
    <dgm:cxn modelId="{267A5B00-1EC4-45ED-A5F9-0B760B36DEB0}" type="presParOf" srcId="{CECDD42B-2E0A-4771-BFFC-78ED4C421D4B}" destId="{CB7F4729-61F7-4351-9F93-F5EB4A2C7B10}" srcOrd="1" destOrd="0" presId="urn:microsoft.com/office/officeart/2005/8/layout/process4"/>
    <dgm:cxn modelId="{BE548EF0-0225-4F6A-A2F4-E0F87082CD30}" type="presParOf" srcId="{CECDD42B-2E0A-4771-BFFC-78ED4C421D4B}" destId="{112EA327-6223-43C9-8EC0-A1C570630C6E}" srcOrd="2" destOrd="0" presId="urn:microsoft.com/office/officeart/2005/8/layout/process4"/>
    <dgm:cxn modelId="{72562C40-77FD-4C40-AF06-306A8EC48CBD}" type="presParOf" srcId="{112EA327-6223-43C9-8EC0-A1C570630C6E}" destId="{79316FC7-9658-47FB-9C3A-B25472A30513}" srcOrd="0" destOrd="0" presId="urn:microsoft.com/office/officeart/2005/8/layout/process4"/>
    <dgm:cxn modelId="{5CCDDD34-26C3-43D2-866A-16EFD46DB20D}" type="presParOf" srcId="{CECDD42B-2E0A-4771-BFFC-78ED4C421D4B}" destId="{E5E06741-771D-481E-8823-6725B4AC4EAC}" srcOrd="3" destOrd="0" presId="urn:microsoft.com/office/officeart/2005/8/layout/process4"/>
    <dgm:cxn modelId="{1EF88D05-A335-4A29-B442-2836FA052E13}" type="presParOf" srcId="{CECDD42B-2E0A-4771-BFFC-78ED4C421D4B}" destId="{5E438A19-D86F-4458-A8C3-4FBBE22CBDDA}" srcOrd="4" destOrd="0" presId="urn:microsoft.com/office/officeart/2005/8/layout/process4"/>
    <dgm:cxn modelId="{0FC5A740-13B6-4392-83E7-864C749E5092}" type="presParOf" srcId="{5E438A19-D86F-4458-A8C3-4FBBE22CBDDA}" destId="{A554F29C-2EEF-483D-9049-4227C77618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4DA452-66E7-4B1F-9163-559464159B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B4DBF1B-464F-4623-9E59-0A2C72F96115}">
      <dgm:prSet custT="1"/>
      <dgm:spPr/>
      <dgm:t>
        <a:bodyPr/>
        <a:lstStyle/>
        <a:p>
          <a:pPr rtl="0"/>
          <a:r>
            <a:rPr lang="tr-TR" sz="2400" b="1" dirty="0" smtClean="0"/>
            <a:t>14. Madde</a:t>
          </a:r>
          <a:endParaRPr lang="tr-TR" sz="2400" b="1" i="1" dirty="0"/>
        </a:p>
      </dgm:t>
    </dgm:pt>
    <dgm:pt modelId="{494C12BB-1092-4A53-90AC-9F107B434ACE}" type="parTrans" cxnId="{20973644-A76B-4669-A144-BCABA65BD973}">
      <dgm:prSet/>
      <dgm:spPr/>
      <dgm:t>
        <a:bodyPr/>
        <a:lstStyle/>
        <a:p>
          <a:endParaRPr lang="tr-TR"/>
        </a:p>
      </dgm:t>
    </dgm:pt>
    <dgm:pt modelId="{D772F74C-9FEF-49BA-B250-4CFFE4574B0D}" type="sibTrans" cxnId="{20973644-A76B-4669-A144-BCABA65BD973}">
      <dgm:prSet/>
      <dgm:spPr/>
      <dgm:t>
        <a:bodyPr/>
        <a:lstStyle/>
        <a:p>
          <a:endParaRPr lang="tr-TR"/>
        </a:p>
      </dgm:t>
    </dgm:pt>
    <dgm:pt modelId="{3235D488-A7B7-4ACA-8618-C0BBC07AAAF1}">
      <dgm:prSet custT="1"/>
      <dgm:spPr/>
      <dgm:t>
        <a:bodyPr/>
        <a:lstStyle/>
        <a:p>
          <a:pPr rtl="0"/>
          <a:r>
            <a:rPr lang="tr-TR" sz="3200" b="1" i="1" dirty="0" smtClean="0"/>
            <a:t>İş kazalarının kayıt ve bildirimi</a:t>
          </a:r>
          <a:endParaRPr lang="tr-TR" sz="3200" b="1" i="1" dirty="0"/>
        </a:p>
      </dgm:t>
    </dgm:pt>
    <dgm:pt modelId="{5DFE643C-7BE2-4326-BD3D-CFB204DC73BB}" type="parTrans" cxnId="{8A274EBB-1C5C-429F-8178-AF51F701D7BA}">
      <dgm:prSet/>
      <dgm:spPr/>
      <dgm:t>
        <a:bodyPr/>
        <a:lstStyle/>
        <a:p>
          <a:endParaRPr lang="tr-TR"/>
        </a:p>
      </dgm:t>
    </dgm:pt>
    <dgm:pt modelId="{416761D3-251F-4FA2-BC05-AC94F0C8B4D4}" type="sibTrans" cxnId="{8A274EBB-1C5C-429F-8178-AF51F701D7BA}">
      <dgm:prSet/>
      <dgm:spPr/>
      <dgm:t>
        <a:bodyPr/>
        <a:lstStyle/>
        <a:p>
          <a:endParaRPr lang="tr-TR"/>
        </a:p>
      </dgm:t>
    </dgm:pt>
    <dgm:pt modelId="{AC896F91-F009-41F2-ACD8-B1DBAEFA95AA}" type="pres">
      <dgm:prSet presAssocID="{3D4DA452-66E7-4B1F-9163-559464159B92}" presName="Name0" presStyleCnt="0">
        <dgm:presLayoutVars>
          <dgm:dir/>
          <dgm:animLvl val="lvl"/>
          <dgm:resizeHandles val="exact"/>
        </dgm:presLayoutVars>
      </dgm:prSet>
      <dgm:spPr/>
      <dgm:t>
        <a:bodyPr/>
        <a:lstStyle/>
        <a:p>
          <a:endParaRPr lang="tr-TR"/>
        </a:p>
      </dgm:t>
    </dgm:pt>
    <dgm:pt modelId="{9D0A2220-DF33-480E-9197-275128101BB4}" type="pres">
      <dgm:prSet presAssocID="{CB4DBF1B-464F-4623-9E59-0A2C72F96115}" presName="linNode" presStyleCnt="0"/>
      <dgm:spPr/>
    </dgm:pt>
    <dgm:pt modelId="{DC14CA7B-4A8A-4FC5-B4C0-FF9C9418EDEA}" type="pres">
      <dgm:prSet presAssocID="{CB4DBF1B-464F-4623-9E59-0A2C72F96115}" presName="parentText" presStyleLbl="node1" presStyleIdx="0" presStyleCnt="1" custScaleX="57558">
        <dgm:presLayoutVars>
          <dgm:chMax val="1"/>
          <dgm:bulletEnabled val="1"/>
        </dgm:presLayoutVars>
      </dgm:prSet>
      <dgm:spPr/>
      <dgm:t>
        <a:bodyPr/>
        <a:lstStyle/>
        <a:p>
          <a:endParaRPr lang="tr-TR"/>
        </a:p>
      </dgm:t>
    </dgm:pt>
    <dgm:pt modelId="{1139D85C-639C-4123-BB77-8AE9F69EAE2C}" type="pres">
      <dgm:prSet presAssocID="{CB4DBF1B-464F-4623-9E59-0A2C72F96115}" presName="descendantText" presStyleLbl="alignAccFollowNode1" presStyleIdx="0" presStyleCnt="1" custScaleX="147383">
        <dgm:presLayoutVars>
          <dgm:bulletEnabled val="1"/>
        </dgm:presLayoutVars>
      </dgm:prSet>
      <dgm:spPr/>
      <dgm:t>
        <a:bodyPr/>
        <a:lstStyle/>
        <a:p>
          <a:endParaRPr lang="tr-TR"/>
        </a:p>
      </dgm:t>
    </dgm:pt>
  </dgm:ptLst>
  <dgm:cxnLst>
    <dgm:cxn modelId="{E149DFE4-B8B9-41B4-8525-D6F172DC2BE4}" type="presOf" srcId="{3D4DA452-66E7-4B1F-9163-559464159B92}" destId="{AC896F91-F009-41F2-ACD8-B1DBAEFA95AA}" srcOrd="0" destOrd="0" presId="urn:microsoft.com/office/officeart/2005/8/layout/vList5"/>
    <dgm:cxn modelId="{8A274EBB-1C5C-429F-8178-AF51F701D7BA}" srcId="{CB4DBF1B-464F-4623-9E59-0A2C72F96115}" destId="{3235D488-A7B7-4ACA-8618-C0BBC07AAAF1}" srcOrd="0" destOrd="0" parTransId="{5DFE643C-7BE2-4326-BD3D-CFB204DC73BB}" sibTransId="{416761D3-251F-4FA2-BC05-AC94F0C8B4D4}"/>
    <dgm:cxn modelId="{20973644-A76B-4669-A144-BCABA65BD973}" srcId="{3D4DA452-66E7-4B1F-9163-559464159B92}" destId="{CB4DBF1B-464F-4623-9E59-0A2C72F96115}" srcOrd="0" destOrd="0" parTransId="{494C12BB-1092-4A53-90AC-9F107B434ACE}" sibTransId="{D772F74C-9FEF-49BA-B250-4CFFE4574B0D}"/>
    <dgm:cxn modelId="{D99C969E-2E16-42D3-BFEE-46DDC3F163C6}" type="presOf" srcId="{CB4DBF1B-464F-4623-9E59-0A2C72F96115}" destId="{DC14CA7B-4A8A-4FC5-B4C0-FF9C9418EDEA}" srcOrd="0" destOrd="0" presId="urn:microsoft.com/office/officeart/2005/8/layout/vList5"/>
    <dgm:cxn modelId="{938E08BB-0045-4BBC-BDA4-4378A72D6999}" type="presOf" srcId="{3235D488-A7B7-4ACA-8618-C0BBC07AAAF1}" destId="{1139D85C-639C-4123-BB77-8AE9F69EAE2C}" srcOrd="0" destOrd="0" presId="urn:microsoft.com/office/officeart/2005/8/layout/vList5"/>
    <dgm:cxn modelId="{C7DF2BE0-978D-4387-875C-17831F492E62}" type="presParOf" srcId="{AC896F91-F009-41F2-ACD8-B1DBAEFA95AA}" destId="{9D0A2220-DF33-480E-9197-275128101BB4}" srcOrd="0" destOrd="0" presId="urn:microsoft.com/office/officeart/2005/8/layout/vList5"/>
    <dgm:cxn modelId="{60548DBF-9034-43CA-9A99-54A2497F2373}" type="presParOf" srcId="{9D0A2220-DF33-480E-9197-275128101BB4}" destId="{DC14CA7B-4A8A-4FC5-B4C0-FF9C9418EDEA}" srcOrd="0" destOrd="0" presId="urn:microsoft.com/office/officeart/2005/8/layout/vList5"/>
    <dgm:cxn modelId="{1BFB97FE-8635-423F-8D72-794B007E1E9E}" type="presParOf" srcId="{9D0A2220-DF33-480E-9197-275128101BB4}" destId="{1139D85C-639C-4123-BB77-8AE9F69EAE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0895D2-89CB-4625-BD9E-66DFC955E27F}"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tr-TR"/>
        </a:p>
      </dgm:t>
    </dgm:pt>
    <dgm:pt modelId="{5122458F-C77B-49CA-A83A-A4866CF10CBA}">
      <dgm:prSet custT="1"/>
      <dgm:spPr/>
      <dgm:t>
        <a:bodyPr/>
        <a:lstStyle/>
        <a:p>
          <a:pPr rtl="0"/>
          <a:r>
            <a:rPr lang="tr-TR" sz="2400" b="1" dirty="0" smtClean="0"/>
            <a:t>17. Madde</a:t>
          </a:r>
          <a:endParaRPr lang="tr-TR" sz="2400" dirty="0"/>
        </a:p>
      </dgm:t>
    </dgm:pt>
    <dgm:pt modelId="{C41E27FA-26E9-49FD-B07F-54FE152CC581}" type="parTrans" cxnId="{BB26E801-86FB-4BF0-9810-D1E950B80510}">
      <dgm:prSet/>
      <dgm:spPr/>
      <dgm:t>
        <a:bodyPr/>
        <a:lstStyle/>
        <a:p>
          <a:endParaRPr lang="tr-TR"/>
        </a:p>
      </dgm:t>
    </dgm:pt>
    <dgm:pt modelId="{F6FFF590-FB56-49E0-82C9-97C27BB39019}" type="sibTrans" cxnId="{BB26E801-86FB-4BF0-9810-D1E950B80510}">
      <dgm:prSet/>
      <dgm:spPr/>
      <dgm:t>
        <a:bodyPr/>
        <a:lstStyle/>
        <a:p>
          <a:endParaRPr lang="tr-TR"/>
        </a:p>
      </dgm:t>
    </dgm:pt>
    <dgm:pt modelId="{E6302BCF-4A3B-462F-91C7-AC3A5DEF18D8}">
      <dgm:prSet custT="1"/>
      <dgm:spPr/>
      <dgm:t>
        <a:bodyPr/>
        <a:lstStyle/>
        <a:p>
          <a:pPr rtl="0"/>
          <a:r>
            <a:rPr lang="tr-TR" sz="3200" b="1" dirty="0" smtClean="0"/>
            <a:t>Çalışanların eğitim alması sağlanacak</a:t>
          </a:r>
          <a:endParaRPr lang="tr-TR" sz="3200" b="1" dirty="0"/>
        </a:p>
      </dgm:t>
    </dgm:pt>
    <dgm:pt modelId="{D83A6BE7-E769-4BA9-B7CF-724E19DB64C5}" type="parTrans" cxnId="{0F110B7B-E668-4E4D-BFA9-F338ABE8E1DE}">
      <dgm:prSet/>
      <dgm:spPr/>
      <dgm:t>
        <a:bodyPr/>
        <a:lstStyle/>
        <a:p>
          <a:endParaRPr lang="tr-TR"/>
        </a:p>
      </dgm:t>
    </dgm:pt>
    <dgm:pt modelId="{F69D7EC6-0219-4CB7-A549-8934973D80FC}" type="sibTrans" cxnId="{0F110B7B-E668-4E4D-BFA9-F338ABE8E1DE}">
      <dgm:prSet/>
      <dgm:spPr/>
      <dgm:t>
        <a:bodyPr/>
        <a:lstStyle/>
        <a:p>
          <a:endParaRPr lang="tr-TR"/>
        </a:p>
      </dgm:t>
    </dgm:pt>
    <dgm:pt modelId="{6EC0A3F8-FA47-4C6C-A2CB-68A383476303}" type="pres">
      <dgm:prSet presAssocID="{FD0895D2-89CB-4625-BD9E-66DFC955E27F}" presName="Name0" presStyleCnt="0">
        <dgm:presLayoutVars>
          <dgm:dir/>
          <dgm:animLvl val="lvl"/>
          <dgm:resizeHandles val="exact"/>
        </dgm:presLayoutVars>
      </dgm:prSet>
      <dgm:spPr/>
      <dgm:t>
        <a:bodyPr/>
        <a:lstStyle/>
        <a:p>
          <a:endParaRPr lang="tr-TR"/>
        </a:p>
      </dgm:t>
    </dgm:pt>
    <dgm:pt modelId="{D4A30CD4-E13E-46A9-BB4D-BFB31B2B947D}" type="pres">
      <dgm:prSet presAssocID="{5122458F-C77B-49CA-A83A-A4866CF10CBA}" presName="linNode" presStyleCnt="0"/>
      <dgm:spPr/>
      <dgm:t>
        <a:bodyPr/>
        <a:lstStyle/>
        <a:p>
          <a:endParaRPr lang="tr-TR"/>
        </a:p>
      </dgm:t>
    </dgm:pt>
    <dgm:pt modelId="{F7CA910A-B2E8-40DF-B321-14A28AFB5C33}" type="pres">
      <dgm:prSet presAssocID="{5122458F-C77B-49CA-A83A-A4866CF10CBA}" presName="parentText" presStyleLbl="node1" presStyleIdx="0" presStyleCnt="1" custScaleX="56107" custScaleY="79173" custLinFactNeighborX="938">
        <dgm:presLayoutVars>
          <dgm:chMax val="1"/>
          <dgm:bulletEnabled val="1"/>
        </dgm:presLayoutVars>
      </dgm:prSet>
      <dgm:spPr/>
      <dgm:t>
        <a:bodyPr/>
        <a:lstStyle/>
        <a:p>
          <a:endParaRPr lang="tr-TR"/>
        </a:p>
      </dgm:t>
    </dgm:pt>
    <dgm:pt modelId="{5C53C720-B33E-43BA-A77B-2953756BD85D}" type="pres">
      <dgm:prSet presAssocID="{5122458F-C77B-49CA-A83A-A4866CF10CBA}" presName="descendantText" presStyleLbl="alignAccFollowNode1" presStyleIdx="0" presStyleCnt="1" custScaleX="186099">
        <dgm:presLayoutVars>
          <dgm:bulletEnabled val="1"/>
        </dgm:presLayoutVars>
      </dgm:prSet>
      <dgm:spPr/>
      <dgm:t>
        <a:bodyPr/>
        <a:lstStyle/>
        <a:p>
          <a:endParaRPr lang="tr-TR"/>
        </a:p>
      </dgm:t>
    </dgm:pt>
  </dgm:ptLst>
  <dgm:cxnLst>
    <dgm:cxn modelId="{A7606FE9-BF3A-46DF-8D81-E2E77C94A30D}" type="presOf" srcId="{E6302BCF-4A3B-462F-91C7-AC3A5DEF18D8}" destId="{5C53C720-B33E-43BA-A77B-2953756BD85D}" srcOrd="0" destOrd="0" presId="urn:microsoft.com/office/officeart/2005/8/layout/vList5"/>
    <dgm:cxn modelId="{4CA9D83C-9A78-4B27-B32B-6F68CAE0892C}" type="presOf" srcId="{FD0895D2-89CB-4625-BD9E-66DFC955E27F}" destId="{6EC0A3F8-FA47-4C6C-A2CB-68A383476303}" srcOrd="0" destOrd="0" presId="urn:microsoft.com/office/officeart/2005/8/layout/vList5"/>
    <dgm:cxn modelId="{BB26E801-86FB-4BF0-9810-D1E950B80510}" srcId="{FD0895D2-89CB-4625-BD9E-66DFC955E27F}" destId="{5122458F-C77B-49CA-A83A-A4866CF10CBA}" srcOrd="0" destOrd="0" parTransId="{C41E27FA-26E9-49FD-B07F-54FE152CC581}" sibTransId="{F6FFF590-FB56-49E0-82C9-97C27BB39019}"/>
    <dgm:cxn modelId="{F90C092E-8201-413B-B522-D358D4C67364}" type="presOf" srcId="{5122458F-C77B-49CA-A83A-A4866CF10CBA}" destId="{F7CA910A-B2E8-40DF-B321-14A28AFB5C33}" srcOrd="0" destOrd="0" presId="urn:microsoft.com/office/officeart/2005/8/layout/vList5"/>
    <dgm:cxn modelId="{0F110B7B-E668-4E4D-BFA9-F338ABE8E1DE}" srcId="{5122458F-C77B-49CA-A83A-A4866CF10CBA}" destId="{E6302BCF-4A3B-462F-91C7-AC3A5DEF18D8}" srcOrd="0" destOrd="0" parTransId="{D83A6BE7-E769-4BA9-B7CF-724E19DB64C5}" sibTransId="{F69D7EC6-0219-4CB7-A549-8934973D80FC}"/>
    <dgm:cxn modelId="{6ED035F3-1039-4230-8702-23F6DA997AA8}" type="presParOf" srcId="{6EC0A3F8-FA47-4C6C-A2CB-68A383476303}" destId="{D4A30CD4-E13E-46A9-BB4D-BFB31B2B947D}" srcOrd="0" destOrd="0" presId="urn:microsoft.com/office/officeart/2005/8/layout/vList5"/>
    <dgm:cxn modelId="{933C583F-66B2-471B-9EA4-A2022BC4A330}" type="presParOf" srcId="{D4A30CD4-E13E-46A9-BB4D-BFB31B2B947D}" destId="{F7CA910A-B2E8-40DF-B321-14A28AFB5C33}" srcOrd="0" destOrd="0" presId="urn:microsoft.com/office/officeart/2005/8/layout/vList5"/>
    <dgm:cxn modelId="{08D848D0-38FE-43EB-8A55-0C22A416CE4A}" type="presParOf" srcId="{D4A30CD4-E13E-46A9-BB4D-BFB31B2B947D}" destId="{5C53C720-B33E-43BA-A77B-2953756BD8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0895D2-89CB-4625-BD9E-66DFC955E27F}"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tr-TR"/>
        </a:p>
      </dgm:t>
    </dgm:pt>
    <dgm:pt modelId="{5122458F-C77B-49CA-A83A-A4866CF10CBA}">
      <dgm:prSet custT="1"/>
      <dgm:spPr/>
      <dgm:t>
        <a:bodyPr/>
        <a:lstStyle/>
        <a:p>
          <a:pPr rtl="0"/>
          <a:r>
            <a:rPr lang="tr-TR" sz="2400" b="1" dirty="0" smtClean="0"/>
            <a:t>22. Madde</a:t>
          </a:r>
          <a:endParaRPr lang="tr-TR" sz="2400" dirty="0"/>
        </a:p>
      </dgm:t>
    </dgm:pt>
    <dgm:pt modelId="{C41E27FA-26E9-49FD-B07F-54FE152CC581}" type="parTrans" cxnId="{BB26E801-86FB-4BF0-9810-D1E950B80510}">
      <dgm:prSet/>
      <dgm:spPr/>
      <dgm:t>
        <a:bodyPr/>
        <a:lstStyle/>
        <a:p>
          <a:endParaRPr lang="tr-TR"/>
        </a:p>
      </dgm:t>
    </dgm:pt>
    <dgm:pt modelId="{F6FFF590-FB56-49E0-82C9-97C27BB39019}" type="sibTrans" cxnId="{BB26E801-86FB-4BF0-9810-D1E950B80510}">
      <dgm:prSet/>
      <dgm:spPr/>
      <dgm:t>
        <a:bodyPr/>
        <a:lstStyle/>
        <a:p>
          <a:endParaRPr lang="tr-TR"/>
        </a:p>
      </dgm:t>
    </dgm:pt>
    <dgm:pt modelId="{E6302BCF-4A3B-462F-91C7-AC3A5DEF18D8}">
      <dgm:prSet custT="1"/>
      <dgm:spPr/>
      <dgm:t>
        <a:bodyPr/>
        <a:lstStyle/>
        <a:p>
          <a:pPr rtl="0"/>
          <a:r>
            <a:rPr lang="tr-TR" sz="3200" b="1" dirty="0" smtClean="0"/>
            <a:t>İş Sağlığı ve Güvenliği Kurulu Oluşturulacak</a:t>
          </a:r>
          <a:endParaRPr lang="tr-TR" sz="3200" b="1" dirty="0"/>
        </a:p>
      </dgm:t>
    </dgm:pt>
    <dgm:pt modelId="{D83A6BE7-E769-4BA9-B7CF-724E19DB64C5}" type="parTrans" cxnId="{0F110B7B-E668-4E4D-BFA9-F338ABE8E1DE}">
      <dgm:prSet/>
      <dgm:spPr/>
      <dgm:t>
        <a:bodyPr/>
        <a:lstStyle/>
        <a:p>
          <a:endParaRPr lang="tr-TR"/>
        </a:p>
      </dgm:t>
    </dgm:pt>
    <dgm:pt modelId="{F69D7EC6-0219-4CB7-A549-8934973D80FC}" type="sibTrans" cxnId="{0F110B7B-E668-4E4D-BFA9-F338ABE8E1DE}">
      <dgm:prSet/>
      <dgm:spPr/>
      <dgm:t>
        <a:bodyPr/>
        <a:lstStyle/>
        <a:p>
          <a:endParaRPr lang="tr-TR"/>
        </a:p>
      </dgm:t>
    </dgm:pt>
    <dgm:pt modelId="{6EC0A3F8-FA47-4C6C-A2CB-68A383476303}" type="pres">
      <dgm:prSet presAssocID="{FD0895D2-89CB-4625-BD9E-66DFC955E27F}" presName="Name0" presStyleCnt="0">
        <dgm:presLayoutVars>
          <dgm:dir/>
          <dgm:animLvl val="lvl"/>
          <dgm:resizeHandles val="exact"/>
        </dgm:presLayoutVars>
      </dgm:prSet>
      <dgm:spPr/>
      <dgm:t>
        <a:bodyPr/>
        <a:lstStyle/>
        <a:p>
          <a:endParaRPr lang="tr-TR"/>
        </a:p>
      </dgm:t>
    </dgm:pt>
    <dgm:pt modelId="{D4A30CD4-E13E-46A9-BB4D-BFB31B2B947D}" type="pres">
      <dgm:prSet presAssocID="{5122458F-C77B-49CA-A83A-A4866CF10CBA}" presName="linNode" presStyleCnt="0"/>
      <dgm:spPr/>
      <dgm:t>
        <a:bodyPr/>
        <a:lstStyle/>
        <a:p>
          <a:endParaRPr lang="tr-TR"/>
        </a:p>
      </dgm:t>
    </dgm:pt>
    <dgm:pt modelId="{F7CA910A-B2E8-40DF-B321-14A28AFB5C33}" type="pres">
      <dgm:prSet presAssocID="{5122458F-C77B-49CA-A83A-A4866CF10CBA}" presName="parentText" presStyleLbl="node1" presStyleIdx="0" presStyleCnt="1" custScaleX="56107" custScaleY="79173">
        <dgm:presLayoutVars>
          <dgm:chMax val="1"/>
          <dgm:bulletEnabled val="1"/>
        </dgm:presLayoutVars>
      </dgm:prSet>
      <dgm:spPr/>
      <dgm:t>
        <a:bodyPr/>
        <a:lstStyle/>
        <a:p>
          <a:endParaRPr lang="tr-TR"/>
        </a:p>
      </dgm:t>
    </dgm:pt>
    <dgm:pt modelId="{5C53C720-B33E-43BA-A77B-2953756BD85D}" type="pres">
      <dgm:prSet presAssocID="{5122458F-C77B-49CA-A83A-A4866CF10CBA}" presName="descendantText" presStyleLbl="alignAccFollowNode1" presStyleIdx="0" presStyleCnt="1" custScaleX="186099">
        <dgm:presLayoutVars>
          <dgm:bulletEnabled val="1"/>
        </dgm:presLayoutVars>
      </dgm:prSet>
      <dgm:spPr/>
      <dgm:t>
        <a:bodyPr/>
        <a:lstStyle/>
        <a:p>
          <a:endParaRPr lang="tr-TR"/>
        </a:p>
      </dgm:t>
    </dgm:pt>
  </dgm:ptLst>
  <dgm:cxnLst>
    <dgm:cxn modelId="{BB26E801-86FB-4BF0-9810-D1E950B80510}" srcId="{FD0895D2-89CB-4625-BD9E-66DFC955E27F}" destId="{5122458F-C77B-49CA-A83A-A4866CF10CBA}" srcOrd="0" destOrd="0" parTransId="{C41E27FA-26E9-49FD-B07F-54FE152CC581}" sibTransId="{F6FFF590-FB56-49E0-82C9-97C27BB39019}"/>
    <dgm:cxn modelId="{0716A075-1E55-4A50-AC24-C8D3B71E3282}" type="presOf" srcId="{FD0895D2-89CB-4625-BD9E-66DFC955E27F}" destId="{6EC0A3F8-FA47-4C6C-A2CB-68A383476303}" srcOrd="0" destOrd="0" presId="urn:microsoft.com/office/officeart/2005/8/layout/vList5"/>
    <dgm:cxn modelId="{FF9B1AC4-43C4-422C-989A-5DFECF9FC7D9}" type="presOf" srcId="{E6302BCF-4A3B-462F-91C7-AC3A5DEF18D8}" destId="{5C53C720-B33E-43BA-A77B-2953756BD85D}" srcOrd="0" destOrd="0" presId="urn:microsoft.com/office/officeart/2005/8/layout/vList5"/>
    <dgm:cxn modelId="{467E6267-9B3C-46AC-BEA6-175F7D38C5CD}" type="presOf" srcId="{5122458F-C77B-49CA-A83A-A4866CF10CBA}" destId="{F7CA910A-B2E8-40DF-B321-14A28AFB5C33}" srcOrd="0" destOrd="0" presId="urn:microsoft.com/office/officeart/2005/8/layout/vList5"/>
    <dgm:cxn modelId="{0F110B7B-E668-4E4D-BFA9-F338ABE8E1DE}" srcId="{5122458F-C77B-49CA-A83A-A4866CF10CBA}" destId="{E6302BCF-4A3B-462F-91C7-AC3A5DEF18D8}" srcOrd="0" destOrd="0" parTransId="{D83A6BE7-E769-4BA9-B7CF-724E19DB64C5}" sibTransId="{F69D7EC6-0219-4CB7-A549-8934973D80FC}"/>
    <dgm:cxn modelId="{3E9E1A45-F37B-4277-96FF-88C93381327D}" type="presParOf" srcId="{6EC0A3F8-FA47-4C6C-A2CB-68A383476303}" destId="{D4A30CD4-E13E-46A9-BB4D-BFB31B2B947D}" srcOrd="0" destOrd="0" presId="urn:microsoft.com/office/officeart/2005/8/layout/vList5"/>
    <dgm:cxn modelId="{A842FCC3-5163-4A84-AD7C-A85FAA2B0272}" type="presParOf" srcId="{D4A30CD4-E13E-46A9-BB4D-BFB31B2B947D}" destId="{F7CA910A-B2E8-40DF-B321-14A28AFB5C33}" srcOrd="0" destOrd="0" presId="urn:microsoft.com/office/officeart/2005/8/layout/vList5"/>
    <dgm:cxn modelId="{878DBAA5-7225-4BDD-8291-C0C739E2791A}" type="presParOf" srcId="{D4A30CD4-E13E-46A9-BB4D-BFB31B2B947D}" destId="{5C53C720-B33E-43BA-A77B-2953756BD8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69A74-4455-4297-A785-DA1BCF14F1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C43D55B-34DA-48DE-B16D-7AE6CF886517}">
      <dgm:prSet custT="1"/>
      <dgm:spPr/>
      <dgm:t>
        <a:bodyPr/>
        <a:lstStyle/>
        <a:p>
          <a:pPr rtl="0"/>
          <a:r>
            <a:rPr lang="en-GB" sz="2000" b="1" dirty="0" smtClean="0"/>
            <a:t>1. </a:t>
          </a:r>
          <a:r>
            <a:rPr lang="tr-TR" sz="2000" b="1" dirty="0" smtClean="0"/>
            <a:t>M</a:t>
          </a:r>
          <a:r>
            <a:rPr lang="en-GB" sz="2000" b="1" dirty="0" err="1" smtClean="0"/>
            <a:t>adde</a:t>
          </a:r>
          <a:endParaRPr lang="tr-TR" sz="2000" b="1" i="1" dirty="0"/>
        </a:p>
      </dgm:t>
    </dgm:pt>
    <dgm:pt modelId="{10313006-3D1F-4D72-B020-782F35235C69}" type="parTrans" cxnId="{2F53DB96-2680-43B6-B163-C86F4B0EFDD7}">
      <dgm:prSet/>
      <dgm:spPr/>
      <dgm:t>
        <a:bodyPr/>
        <a:lstStyle/>
        <a:p>
          <a:endParaRPr lang="tr-TR" sz="2000"/>
        </a:p>
      </dgm:t>
    </dgm:pt>
    <dgm:pt modelId="{CCD570CE-6A7B-4B4A-A825-A07FEE615E13}" type="sibTrans" cxnId="{2F53DB96-2680-43B6-B163-C86F4B0EFDD7}">
      <dgm:prSet/>
      <dgm:spPr/>
      <dgm:t>
        <a:bodyPr/>
        <a:lstStyle/>
        <a:p>
          <a:endParaRPr lang="tr-TR" sz="2000"/>
        </a:p>
      </dgm:t>
    </dgm:pt>
    <dgm:pt modelId="{74524D28-58F8-439A-903F-75DAB2904011}">
      <dgm:prSet custT="1"/>
      <dgm:spPr/>
      <dgm:t>
        <a:bodyPr/>
        <a:lstStyle/>
        <a:p>
          <a:pPr rtl="0"/>
          <a:r>
            <a:rPr lang="tr-TR" sz="3200" b="1" i="1" dirty="0" smtClean="0"/>
            <a:t>Kamu ve özel sektör gözetmeksizin tüm çalışanlar kanun kapsamına alındı. </a:t>
          </a:r>
          <a:endParaRPr lang="tr-TR" sz="3200" b="1" i="1" dirty="0"/>
        </a:p>
      </dgm:t>
    </dgm:pt>
    <dgm:pt modelId="{B4008DB8-0C6F-449F-B243-374ABC0981FC}" type="parTrans" cxnId="{EA1FF46E-FA97-4412-BB27-51C1089C2C6B}">
      <dgm:prSet/>
      <dgm:spPr/>
      <dgm:t>
        <a:bodyPr/>
        <a:lstStyle/>
        <a:p>
          <a:endParaRPr lang="tr-TR" sz="2000"/>
        </a:p>
      </dgm:t>
    </dgm:pt>
    <dgm:pt modelId="{B588953D-3D80-4676-A8B0-084181E5D2C4}" type="sibTrans" cxnId="{EA1FF46E-FA97-4412-BB27-51C1089C2C6B}">
      <dgm:prSet/>
      <dgm:spPr/>
      <dgm:t>
        <a:bodyPr/>
        <a:lstStyle/>
        <a:p>
          <a:endParaRPr lang="tr-TR" sz="2000"/>
        </a:p>
      </dgm:t>
    </dgm:pt>
    <dgm:pt modelId="{6AC49B2B-D80E-4994-8736-A2618F5DEDD1}" type="pres">
      <dgm:prSet presAssocID="{E8669A74-4455-4297-A785-DA1BCF14F1E1}" presName="Name0" presStyleCnt="0">
        <dgm:presLayoutVars>
          <dgm:dir/>
          <dgm:animLvl val="lvl"/>
          <dgm:resizeHandles val="exact"/>
        </dgm:presLayoutVars>
      </dgm:prSet>
      <dgm:spPr/>
      <dgm:t>
        <a:bodyPr/>
        <a:lstStyle/>
        <a:p>
          <a:endParaRPr lang="tr-TR"/>
        </a:p>
      </dgm:t>
    </dgm:pt>
    <dgm:pt modelId="{2E9F2149-407A-483E-96E1-DB8265C1536A}" type="pres">
      <dgm:prSet presAssocID="{9C43D55B-34DA-48DE-B16D-7AE6CF886517}" presName="linNode" presStyleCnt="0"/>
      <dgm:spPr/>
    </dgm:pt>
    <dgm:pt modelId="{780AD189-C58F-46BE-AC43-E5F5ADD98624}" type="pres">
      <dgm:prSet presAssocID="{9C43D55B-34DA-48DE-B16D-7AE6CF886517}" presName="parentText" presStyleLbl="node1" presStyleIdx="0" presStyleCnt="1">
        <dgm:presLayoutVars>
          <dgm:chMax val="1"/>
          <dgm:bulletEnabled val="1"/>
        </dgm:presLayoutVars>
      </dgm:prSet>
      <dgm:spPr/>
      <dgm:t>
        <a:bodyPr/>
        <a:lstStyle/>
        <a:p>
          <a:endParaRPr lang="tr-TR"/>
        </a:p>
      </dgm:t>
    </dgm:pt>
    <dgm:pt modelId="{13C09E02-DAF7-4B28-98D1-087119C9EFD8}" type="pres">
      <dgm:prSet presAssocID="{9C43D55B-34DA-48DE-B16D-7AE6CF886517}" presName="descendantText" presStyleLbl="alignAccFollowNode1" presStyleIdx="0" presStyleCnt="1" custScaleX="431507">
        <dgm:presLayoutVars>
          <dgm:bulletEnabled val="1"/>
        </dgm:presLayoutVars>
      </dgm:prSet>
      <dgm:spPr/>
      <dgm:t>
        <a:bodyPr/>
        <a:lstStyle/>
        <a:p>
          <a:endParaRPr lang="tr-TR"/>
        </a:p>
      </dgm:t>
    </dgm:pt>
  </dgm:ptLst>
  <dgm:cxnLst>
    <dgm:cxn modelId="{2F53DB96-2680-43B6-B163-C86F4B0EFDD7}" srcId="{E8669A74-4455-4297-A785-DA1BCF14F1E1}" destId="{9C43D55B-34DA-48DE-B16D-7AE6CF886517}" srcOrd="0" destOrd="0" parTransId="{10313006-3D1F-4D72-B020-782F35235C69}" sibTransId="{CCD570CE-6A7B-4B4A-A825-A07FEE615E13}"/>
    <dgm:cxn modelId="{E2D9F500-0022-437B-AAD9-B6D052BB15F8}" type="presOf" srcId="{E8669A74-4455-4297-A785-DA1BCF14F1E1}" destId="{6AC49B2B-D80E-4994-8736-A2618F5DEDD1}" srcOrd="0" destOrd="0" presId="urn:microsoft.com/office/officeart/2005/8/layout/vList5"/>
    <dgm:cxn modelId="{EA1FF46E-FA97-4412-BB27-51C1089C2C6B}" srcId="{9C43D55B-34DA-48DE-B16D-7AE6CF886517}" destId="{74524D28-58F8-439A-903F-75DAB2904011}" srcOrd="0" destOrd="0" parTransId="{B4008DB8-0C6F-449F-B243-374ABC0981FC}" sibTransId="{B588953D-3D80-4676-A8B0-084181E5D2C4}"/>
    <dgm:cxn modelId="{3217245F-223B-4507-AD48-6772522FE424}" type="presOf" srcId="{74524D28-58F8-439A-903F-75DAB2904011}" destId="{13C09E02-DAF7-4B28-98D1-087119C9EFD8}" srcOrd="0" destOrd="0" presId="urn:microsoft.com/office/officeart/2005/8/layout/vList5"/>
    <dgm:cxn modelId="{A946E974-A8ED-4D63-B1B2-0ABA0A428D43}" type="presOf" srcId="{9C43D55B-34DA-48DE-B16D-7AE6CF886517}" destId="{780AD189-C58F-46BE-AC43-E5F5ADD98624}" srcOrd="0" destOrd="0" presId="urn:microsoft.com/office/officeart/2005/8/layout/vList5"/>
    <dgm:cxn modelId="{79AC1191-5E56-41F1-B742-97847D8C21D0}" type="presParOf" srcId="{6AC49B2B-D80E-4994-8736-A2618F5DEDD1}" destId="{2E9F2149-407A-483E-96E1-DB8265C1536A}" srcOrd="0" destOrd="0" presId="urn:microsoft.com/office/officeart/2005/8/layout/vList5"/>
    <dgm:cxn modelId="{62B5618E-F021-4D0E-83E3-A5C91C9FFC35}" type="presParOf" srcId="{2E9F2149-407A-483E-96E1-DB8265C1536A}" destId="{780AD189-C58F-46BE-AC43-E5F5ADD98624}" srcOrd="0" destOrd="0" presId="urn:microsoft.com/office/officeart/2005/8/layout/vList5"/>
    <dgm:cxn modelId="{47E2913E-7C06-4B80-B245-D4A991244D09}" type="presParOf" srcId="{2E9F2149-407A-483E-96E1-DB8265C1536A}" destId="{13C09E02-DAF7-4B28-98D1-087119C9EFD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895D2-89CB-4625-BD9E-66DFC955E2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122458F-C77B-49CA-A83A-A4866CF10CBA}">
      <dgm:prSet custT="1"/>
      <dgm:spPr/>
      <dgm:t>
        <a:bodyPr/>
        <a:lstStyle/>
        <a:p>
          <a:pPr rtl="0"/>
          <a:r>
            <a:rPr lang="tr-TR" sz="2400" b="1" dirty="0" smtClean="0"/>
            <a:t>6. Madde</a:t>
          </a:r>
          <a:endParaRPr lang="tr-TR" sz="2400" dirty="0"/>
        </a:p>
      </dgm:t>
    </dgm:pt>
    <dgm:pt modelId="{C41E27FA-26E9-49FD-B07F-54FE152CC581}" type="parTrans" cxnId="{BB26E801-86FB-4BF0-9810-D1E950B80510}">
      <dgm:prSet/>
      <dgm:spPr/>
      <dgm:t>
        <a:bodyPr/>
        <a:lstStyle/>
        <a:p>
          <a:endParaRPr lang="tr-TR"/>
        </a:p>
      </dgm:t>
    </dgm:pt>
    <dgm:pt modelId="{F6FFF590-FB56-49E0-82C9-97C27BB39019}" type="sibTrans" cxnId="{BB26E801-86FB-4BF0-9810-D1E950B80510}">
      <dgm:prSet/>
      <dgm:spPr/>
      <dgm:t>
        <a:bodyPr/>
        <a:lstStyle/>
        <a:p>
          <a:endParaRPr lang="tr-TR"/>
        </a:p>
      </dgm:t>
    </dgm:pt>
    <dgm:pt modelId="{E6302BCF-4A3B-462F-91C7-AC3A5DEF18D8}">
      <dgm:prSet/>
      <dgm:spPr/>
      <dgm:t>
        <a:bodyPr/>
        <a:lstStyle/>
        <a:p>
          <a:pPr rtl="0"/>
          <a:r>
            <a:rPr lang="tr-TR" b="1" i="1" dirty="0" smtClean="0"/>
            <a:t>Bütün işyerlerinde iş güvenliği uzmanı, işyeri hekimi gibi profesyonellerin görev yapması sağlanacak</a:t>
          </a:r>
          <a:endParaRPr lang="tr-TR" dirty="0"/>
        </a:p>
      </dgm:t>
    </dgm:pt>
    <dgm:pt modelId="{D83A6BE7-E769-4BA9-B7CF-724E19DB64C5}" type="parTrans" cxnId="{0F110B7B-E668-4E4D-BFA9-F338ABE8E1DE}">
      <dgm:prSet/>
      <dgm:spPr/>
      <dgm:t>
        <a:bodyPr/>
        <a:lstStyle/>
        <a:p>
          <a:endParaRPr lang="tr-TR"/>
        </a:p>
      </dgm:t>
    </dgm:pt>
    <dgm:pt modelId="{F69D7EC6-0219-4CB7-A549-8934973D80FC}" type="sibTrans" cxnId="{0F110B7B-E668-4E4D-BFA9-F338ABE8E1DE}">
      <dgm:prSet/>
      <dgm:spPr/>
      <dgm:t>
        <a:bodyPr/>
        <a:lstStyle/>
        <a:p>
          <a:endParaRPr lang="tr-TR"/>
        </a:p>
      </dgm:t>
    </dgm:pt>
    <dgm:pt modelId="{6EC0A3F8-FA47-4C6C-A2CB-68A383476303}" type="pres">
      <dgm:prSet presAssocID="{FD0895D2-89CB-4625-BD9E-66DFC955E27F}" presName="Name0" presStyleCnt="0">
        <dgm:presLayoutVars>
          <dgm:dir/>
          <dgm:animLvl val="lvl"/>
          <dgm:resizeHandles val="exact"/>
        </dgm:presLayoutVars>
      </dgm:prSet>
      <dgm:spPr/>
      <dgm:t>
        <a:bodyPr/>
        <a:lstStyle/>
        <a:p>
          <a:endParaRPr lang="tr-TR"/>
        </a:p>
      </dgm:t>
    </dgm:pt>
    <dgm:pt modelId="{D4A30CD4-E13E-46A9-BB4D-BFB31B2B947D}" type="pres">
      <dgm:prSet presAssocID="{5122458F-C77B-49CA-A83A-A4866CF10CBA}" presName="linNode" presStyleCnt="0"/>
      <dgm:spPr/>
    </dgm:pt>
    <dgm:pt modelId="{F7CA910A-B2E8-40DF-B321-14A28AFB5C33}" type="pres">
      <dgm:prSet presAssocID="{5122458F-C77B-49CA-A83A-A4866CF10CBA}" presName="parentText" presStyleLbl="node1" presStyleIdx="0" presStyleCnt="1" custScaleX="56107" custScaleY="79173">
        <dgm:presLayoutVars>
          <dgm:chMax val="1"/>
          <dgm:bulletEnabled val="1"/>
        </dgm:presLayoutVars>
      </dgm:prSet>
      <dgm:spPr/>
      <dgm:t>
        <a:bodyPr/>
        <a:lstStyle/>
        <a:p>
          <a:endParaRPr lang="tr-TR"/>
        </a:p>
      </dgm:t>
    </dgm:pt>
    <dgm:pt modelId="{5C53C720-B33E-43BA-A77B-2953756BD85D}" type="pres">
      <dgm:prSet presAssocID="{5122458F-C77B-49CA-A83A-A4866CF10CBA}" presName="descendantText" presStyleLbl="alignAccFollowNode1" presStyleIdx="0" presStyleCnt="1" custScaleX="130544">
        <dgm:presLayoutVars>
          <dgm:bulletEnabled val="1"/>
        </dgm:presLayoutVars>
      </dgm:prSet>
      <dgm:spPr/>
      <dgm:t>
        <a:bodyPr/>
        <a:lstStyle/>
        <a:p>
          <a:endParaRPr lang="tr-TR"/>
        </a:p>
      </dgm:t>
    </dgm:pt>
  </dgm:ptLst>
  <dgm:cxnLst>
    <dgm:cxn modelId="{BB26E801-86FB-4BF0-9810-D1E950B80510}" srcId="{FD0895D2-89CB-4625-BD9E-66DFC955E27F}" destId="{5122458F-C77B-49CA-A83A-A4866CF10CBA}" srcOrd="0" destOrd="0" parTransId="{C41E27FA-26E9-49FD-B07F-54FE152CC581}" sibTransId="{F6FFF590-FB56-49E0-82C9-97C27BB39019}"/>
    <dgm:cxn modelId="{5307577D-ADB3-4718-ABC8-11D01B433E4D}" type="presOf" srcId="{5122458F-C77B-49CA-A83A-A4866CF10CBA}" destId="{F7CA910A-B2E8-40DF-B321-14A28AFB5C33}" srcOrd="0" destOrd="0" presId="urn:microsoft.com/office/officeart/2005/8/layout/vList5"/>
    <dgm:cxn modelId="{9EFF06C2-316E-4024-BBD5-3BF59141F1C0}" type="presOf" srcId="{FD0895D2-89CB-4625-BD9E-66DFC955E27F}" destId="{6EC0A3F8-FA47-4C6C-A2CB-68A383476303}" srcOrd="0" destOrd="0" presId="urn:microsoft.com/office/officeart/2005/8/layout/vList5"/>
    <dgm:cxn modelId="{0F110B7B-E668-4E4D-BFA9-F338ABE8E1DE}" srcId="{5122458F-C77B-49CA-A83A-A4866CF10CBA}" destId="{E6302BCF-4A3B-462F-91C7-AC3A5DEF18D8}" srcOrd="0" destOrd="0" parTransId="{D83A6BE7-E769-4BA9-B7CF-724E19DB64C5}" sibTransId="{F69D7EC6-0219-4CB7-A549-8934973D80FC}"/>
    <dgm:cxn modelId="{FDAF0DD4-8ACB-4399-A6CA-C19721FD76FB}" type="presOf" srcId="{E6302BCF-4A3B-462F-91C7-AC3A5DEF18D8}" destId="{5C53C720-B33E-43BA-A77B-2953756BD85D}" srcOrd="0" destOrd="0" presId="urn:microsoft.com/office/officeart/2005/8/layout/vList5"/>
    <dgm:cxn modelId="{E70EDFDD-35CD-411A-A8D9-C73B53625BCD}" type="presParOf" srcId="{6EC0A3F8-FA47-4C6C-A2CB-68A383476303}" destId="{D4A30CD4-E13E-46A9-BB4D-BFB31B2B947D}" srcOrd="0" destOrd="0" presId="urn:microsoft.com/office/officeart/2005/8/layout/vList5"/>
    <dgm:cxn modelId="{352098E8-31B0-4161-9927-9F00931E6A70}" type="presParOf" srcId="{D4A30CD4-E13E-46A9-BB4D-BFB31B2B947D}" destId="{F7CA910A-B2E8-40DF-B321-14A28AFB5C33}" srcOrd="0" destOrd="0" presId="urn:microsoft.com/office/officeart/2005/8/layout/vList5"/>
    <dgm:cxn modelId="{DD0A819E-E99A-4136-8BCA-062B2C148CA9}" type="presParOf" srcId="{D4A30CD4-E13E-46A9-BB4D-BFB31B2B947D}" destId="{5C53C720-B33E-43BA-A77B-2953756BD8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4DA452-66E7-4B1F-9163-559464159B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B4DBF1B-464F-4623-9E59-0A2C72F96115}">
      <dgm:prSet custT="1"/>
      <dgm:spPr/>
      <dgm:t>
        <a:bodyPr/>
        <a:lstStyle/>
        <a:p>
          <a:pPr rtl="0"/>
          <a:r>
            <a:rPr lang="tr-TR" sz="2400" b="1" dirty="0" smtClean="0"/>
            <a:t>9. Madde</a:t>
          </a:r>
          <a:endParaRPr lang="tr-TR" sz="2400" b="1" i="1" dirty="0"/>
        </a:p>
      </dgm:t>
    </dgm:pt>
    <dgm:pt modelId="{494C12BB-1092-4A53-90AC-9F107B434ACE}" type="parTrans" cxnId="{20973644-A76B-4669-A144-BCABA65BD973}">
      <dgm:prSet/>
      <dgm:spPr/>
      <dgm:t>
        <a:bodyPr/>
        <a:lstStyle/>
        <a:p>
          <a:endParaRPr lang="tr-TR"/>
        </a:p>
      </dgm:t>
    </dgm:pt>
    <dgm:pt modelId="{D772F74C-9FEF-49BA-B250-4CFFE4574B0D}" type="sibTrans" cxnId="{20973644-A76B-4669-A144-BCABA65BD973}">
      <dgm:prSet/>
      <dgm:spPr/>
      <dgm:t>
        <a:bodyPr/>
        <a:lstStyle/>
        <a:p>
          <a:endParaRPr lang="tr-TR"/>
        </a:p>
      </dgm:t>
    </dgm:pt>
    <dgm:pt modelId="{3235D488-A7B7-4ACA-8618-C0BBC07AAAF1}">
      <dgm:prSet custT="1"/>
      <dgm:spPr/>
      <dgm:t>
        <a:bodyPr/>
        <a:lstStyle/>
        <a:p>
          <a:pPr rtl="0"/>
          <a:r>
            <a:rPr lang="tr-TR" sz="3200" b="1" i="1" dirty="0" smtClean="0"/>
            <a:t>İşyeri Tehlike sınıfının belirlenmesi</a:t>
          </a:r>
          <a:endParaRPr lang="tr-TR" sz="3200" b="1" i="1" dirty="0"/>
        </a:p>
      </dgm:t>
    </dgm:pt>
    <dgm:pt modelId="{5DFE643C-7BE2-4326-BD3D-CFB204DC73BB}" type="parTrans" cxnId="{8A274EBB-1C5C-429F-8178-AF51F701D7BA}">
      <dgm:prSet/>
      <dgm:spPr/>
      <dgm:t>
        <a:bodyPr/>
        <a:lstStyle/>
        <a:p>
          <a:endParaRPr lang="tr-TR"/>
        </a:p>
      </dgm:t>
    </dgm:pt>
    <dgm:pt modelId="{416761D3-251F-4FA2-BC05-AC94F0C8B4D4}" type="sibTrans" cxnId="{8A274EBB-1C5C-429F-8178-AF51F701D7BA}">
      <dgm:prSet/>
      <dgm:spPr/>
      <dgm:t>
        <a:bodyPr/>
        <a:lstStyle/>
        <a:p>
          <a:endParaRPr lang="tr-TR"/>
        </a:p>
      </dgm:t>
    </dgm:pt>
    <dgm:pt modelId="{AC896F91-F009-41F2-ACD8-B1DBAEFA95AA}" type="pres">
      <dgm:prSet presAssocID="{3D4DA452-66E7-4B1F-9163-559464159B92}" presName="Name0" presStyleCnt="0">
        <dgm:presLayoutVars>
          <dgm:dir/>
          <dgm:animLvl val="lvl"/>
          <dgm:resizeHandles val="exact"/>
        </dgm:presLayoutVars>
      </dgm:prSet>
      <dgm:spPr/>
      <dgm:t>
        <a:bodyPr/>
        <a:lstStyle/>
        <a:p>
          <a:endParaRPr lang="tr-TR"/>
        </a:p>
      </dgm:t>
    </dgm:pt>
    <dgm:pt modelId="{9D0A2220-DF33-480E-9197-275128101BB4}" type="pres">
      <dgm:prSet presAssocID="{CB4DBF1B-464F-4623-9E59-0A2C72F96115}" presName="linNode" presStyleCnt="0"/>
      <dgm:spPr/>
    </dgm:pt>
    <dgm:pt modelId="{DC14CA7B-4A8A-4FC5-B4C0-FF9C9418EDEA}" type="pres">
      <dgm:prSet presAssocID="{CB4DBF1B-464F-4623-9E59-0A2C72F96115}" presName="parentText" presStyleLbl="node1" presStyleIdx="0" presStyleCnt="1" custScaleX="57558">
        <dgm:presLayoutVars>
          <dgm:chMax val="1"/>
          <dgm:bulletEnabled val="1"/>
        </dgm:presLayoutVars>
      </dgm:prSet>
      <dgm:spPr/>
      <dgm:t>
        <a:bodyPr/>
        <a:lstStyle/>
        <a:p>
          <a:endParaRPr lang="tr-TR"/>
        </a:p>
      </dgm:t>
    </dgm:pt>
    <dgm:pt modelId="{1139D85C-639C-4123-BB77-8AE9F69EAE2C}" type="pres">
      <dgm:prSet presAssocID="{CB4DBF1B-464F-4623-9E59-0A2C72F96115}" presName="descendantText" presStyleLbl="alignAccFollowNode1" presStyleIdx="0" presStyleCnt="1" custScaleX="120300">
        <dgm:presLayoutVars>
          <dgm:bulletEnabled val="1"/>
        </dgm:presLayoutVars>
      </dgm:prSet>
      <dgm:spPr/>
      <dgm:t>
        <a:bodyPr/>
        <a:lstStyle/>
        <a:p>
          <a:endParaRPr lang="tr-TR"/>
        </a:p>
      </dgm:t>
    </dgm:pt>
  </dgm:ptLst>
  <dgm:cxnLst>
    <dgm:cxn modelId="{8A274EBB-1C5C-429F-8178-AF51F701D7BA}" srcId="{CB4DBF1B-464F-4623-9E59-0A2C72F96115}" destId="{3235D488-A7B7-4ACA-8618-C0BBC07AAAF1}" srcOrd="0" destOrd="0" parTransId="{5DFE643C-7BE2-4326-BD3D-CFB204DC73BB}" sibTransId="{416761D3-251F-4FA2-BC05-AC94F0C8B4D4}"/>
    <dgm:cxn modelId="{20973644-A76B-4669-A144-BCABA65BD973}" srcId="{3D4DA452-66E7-4B1F-9163-559464159B92}" destId="{CB4DBF1B-464F-4623-9E59-0A2C72F96115}" srcOrd="0" destOrd="0" parTransId="{494C12BB-1092-4A53-90AC-9F107B434ACE}" sibTransId="{D772F74C-9FEF-49BA-B250-4CFFE4574B0D}"/>
    <dgm:cxn modelId="{6E439025-5717-4F04-A226-4091EA2D1985}" type="presOf" srcId="{3235D488-A7B7-4ACA-8618-C0BBC07AAAF1}" destId="{1139D85C-639C-4123-BB77-8AE9F69EAE2C}" srcOrd="0" destOrd="0" presId="urn:microsoft.com/office/officeart/2005/8/layout/vList5"/>
    <dgm:cxn modelId="{7BFDC9BC-EA80-44C8-837F-E139EE721960}" type="presOf" srcId="{3D4DA452-66E7-4B1F-9163-559464159B92}" destId="{AC896F91-F009-41F2-ACD8-B1DBAEFA95AA}" srcOrd="0" destOrd="0" presId="urn:microsoft.com/office/officeart/2005/8/layout/vList5"/>
    <dgm:cxn modelId="{36E3D43F-EB2E-4B36-904A-0ED2A75630DA}" type="presOf" srcId="{CB4DBF1B-464F-4623-9E59-0A2C72F96115}" destId="{DC14CA7B-4A8A-4FC5-B4C0-FF9C9418EDEA}" srcOrd="0" destOrd="0" presId="urn:microsoft.com/office/officeart/2005/8/layout/vList5"/>
    <dgm:cxn modelId="{5B07FC01-6BBA-4B9B-993F-9EA299DF7168}" type="presParOf" srcId="{AC896F91-F009-41F2-ACD8-B1DBAEFA95AA}" destId="{9D0A2220-DF33-480E-9197-275128101BB4}" srcOrd="0" destOrd="0" presId="urn:microsoft.com/office/officeart/2005/8/layout/vList5"/>
    <dgm:cxn modelId="{4CC740EA-4C9B-4843-9FF6-D0F379AB0EC7}" type="presParOf" srcId="{9D0A2220-DF33-480E-9197-275128101BB4}" destId="{DC14CA7B-4A8A-4FC5-B4C0-FF9C9418EDEA}" srcOrd="0" destOrd="0" presId="urn:microsoft.com/office/officeart/2005/8/layout/vList5"/>
    <dgm:cxn modelId="{598EA227-B63F-458A-B7B8-65E03F1D3813}" type="presParOf" srcId="{9D0A2220-DF33-480E-9197-275128101BB4}" destId="{1139D85C-639C-4123-BB77-8AE9F69EAE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7F4279-31A7-4AFC-A1D1-93190A7A25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1B34062-E294-4EF4-9741-C8DA2E162DB4}">
      <dgm:prSet custT="1"/>
      <dgm:spPr/>
      <dgm:t>
        <a:bodyPr/>
        <a:lstStyle/>
        <a:p>
          <a:pPr rtl="0"/>
          <a:r>
            <a:rPr lang="tr-TR" sz="2400" b="1" dirty="0" smtClean="0"/>
            <a:t>10. Madde</a:t>
          </a:r>
          <a:endParaRPr lang="tr-TR" sz="2400" dirty="0"/>
        </a:p>
      </dgm:t>
    </dgm:pt>
    <dgm:pt modelId="{0F8C80E9-0C83-4F8E-88C0-8C72C30D8E82}" type="parTrans" cxnId="{F2CA9F14-3D01-43F9-9BE4-C067C816D758}">
      <dgm:prSet/>
      <dgm:spPr/>
      <dgm:t>
        <a:bodyPr/>
        <a:lstStyle/>
        <a:p>
          <a:endParaRPr lang="tr-TR"/>
        </a:p>
      </dgm:t>
    </dgm:pt>
    <dgm:pt modelId="{7CD56278-688D-4411-A306-B7AF5B61A95B}" type="sibTrans" cxnId="{F2CA9F14-3D01-43F9-9BE4-C067C816D758}">
      <dgm:prSet/>
      <dgm:spPr/>
      <dgm:t>
        <a:bodyPr/>
        <a:lstStyle/>
        <a:p>
          <a:endParaRPr lang="tr-TR"/>
        </a:p>
      </dgm:t>
    </dgm:pt>
    <dgm:pt modelId="{EC193D81-4654-4472-9228-87AB6A510600}">
      <dgm:prSet custT="1"/>
      <dgm:spPr/>
      <dgm:t>
        <a:bodyPr/>
        <a:lstStyle/>
        <a:p>
          <a:pPr algn="just" rtl="0"/>
          <a:r>
            <a:rPr lang="tr-TR" sz="2800" b="1" i="1" dirty="0" smtClean="0"/>
            <a:t>Bütün işyerlerine İş kazalarını ve meslek hastalıklarını önleme adına önceden Risk Değerlendirmesi yapılma zorunluluğu getirilmektedir. </a:t>
          </a:r>
          <a:endParaRPr lang="tr-TR" sz="2800" dirty="0"/>
        </a:p>
      </dgm:t>
    </dgm:pt>
    <dgm:pt modelId="{925B398F-2D29-4E6F-9E98-E06918244967}" type="parTrans" cxnId="{EE42004C-B142-44A3-8DE4-E68B83681668}">
      <dgm:prSet/>
      <dgm:spPr/>
      <dgm:t>
        <a:bodyPr/>
        <a:lstStyle/>
        <a:p>
          <a:endParaRPr lang="tr-TR"/>
        </a:p>
      </dgm:t>
    </dgm:pt>
    <dgm:pt modelId="{6F1409B1-5256-4022-AB14-340395E3224C}" type="sibTrans" cxnId="{EE42004C-B142-44A3-8DE4-E68B83681668}">
      <dgm:prSet/>
      <dgm:spPr/>
      <dgm:t>
        <a:bodyPr/>
        <a:lstStyle/>
        <a:p>
          <a:endParaRPr lang="tr-TR"/>
        </a:p>
      </dgm:t>
    </dgm:pt>
    <dgm:pt modelId="{27FB7DB4-30F5-4785-B357-761D6644A251}" type="pres">
      <dgm:prSet presAssocID="{327F4279-31A7-4AFC-A1D1-93190A7A25AF}" presName="Name0" presStyleCnt="0">
        <dgm:presLayoutVars>
          <dgm:dir/>
          <dgm:animLvl val="lvl"/>
          <dgm:resizeHandles val="exact"/>
        </dgm:presLayoutVars>
      </dgm:prSet>
      <dgm:spPr/>
      <dgm:t>
        <a:bodyPr/>
        <a:lstStyle/>
        <a:p>
          <a:endParaRPr lang="tr-TR"/>
        </a:p>
      </dgm:t>
    </dgm:pt>
    <dgm:pt modelId="{C7BF8D5B-AFE8-410A-85CD-43C76A24EACE}" type="pres">
      <dgm:prSet presAssocID="{F1B34062-E294-4EF4-9741-C8DA2E162DB4}" presName="linNode" presStyleCnt="0"/>
      <dgm:spPr/>
    </dgm:pt>
    <dgm:pt modelId="{B0E127B4-D170-43EB-BA9F-C0555E57A999}" type="pres">
      <dgm:prSet presAssocID="{F1B34062-E294-4EF4-9741-C8DA2E162DB4}" presName="parentText" presStyleLbl="node1" presStyleIdx="0" presStyleCnt="1" custScaleX="98735" custScaleY="80145">
        <dgm:presLayoutVars>
          <dgm:chMax val="1"/>
          <dgm:bulletEnabled val="1"/>
        </dgm:presLayoutVars>
      </dgm:prSet>
      <dgm:spPr/>
      <dgm:t>
        <a:bodyPr/>
        <a:lstStyle/>
        <a:p>
          <a:endParaRPr lang="tr-TR"/>
        </a:p>
      </dgm:t>
    </dgm:pt>
    <dgm:pt modelId="{29F5E6E9-0AD5-4EB5-BE81-76C4EBA12EE0}" type="pres">
      <dgm:prSet presAssocID="{F1B34062-E294-4EF4-9741-C8DA2E162DB4}" presName="descendantText" presStyleLbl="alignAccFollowNode1" presStyleIdx="0" presStyleCnt="1" custScaleX="290381">
        <dgm:presLayoutVars>
          <dgm:bulletEnabled val="1"/>
        </dgm:presLayoutVars>
      </dgm:prSet>
      <dgm:spPr/>
      <dgm:t>
        <a:bodyPr/>
        <a:lstStyle/>
        <a:p>
          <a:endParaRPr lang="tr-TR"/>
        </a:p>
      </dgm:t>
    </dgm:pt>
  </dgm:ptLst>
  <dgm:cxnLst>
    <dgm:cxn modelId="{F2CA9F14-3D01-43F9-9BE4-C067C816D758}" srcId="{327F4279-31A7-4AFC-A1D1-93190A7A25AF}" destId="{F1B34062-E294-4EF4-9741-C8DA2E162DB4}" srcOrd="0" destOrd="0" parTransId="{0F8C80E9-0C83-4F8E-88C0-8C72C30D8E82}" sibTransId="{7CD56278-688D-4411-A306-B7AF5B61A95B}"/>
    <dgm:cxn modelId="{40849992-4C26-4941-9D21-E9D09D990A28}" type="presOf" srcId="{F1B34062-E294-4EF4-9741-C8DA2E162DB4}" destId="{B0E127B4-D170-43EB-BA9F-C0555E57A999}" srcOrd="0" destOrd="0" presId="urn:microsoft.com/office/officeart/2005/8/layout/vList5"/>
    <dgm:cxn modelId="{4652C8EC-BF66-4781-A6E0-124FE286FF27}" type="presOf" srcId="{327F4279-31A7-4AFC-A1D1-93190A7A25AF}" destId="{27FB7DB4-30F5-4785-B357-761D6644A251}" srcOrd="0" destOrd="0" presId="urn:microsoft.com/office/officeart/2005/8/layout/vList5"/>
    <dgm:cxn modelId="{EE42004C-B142-44A3-8DE4-E68B83681668}" srcId="{F1B34062-E294-4EF4-9741-C8DA2E162DB4}" destId="{EC193D81-4654-4472-9228-87AB6A510600}" srcOrd="0" destOrd="0" parTransId="{925B398F-2D29-4E6F-9E98-E06918244967}" sibTransId="{6F1409B1-5256-4022-AB14-340395E3224C}"/>
    <dgm:cxn modelId="{4AF42DFA-AF97-448F-912A-08021D6BDF97}" type="presOf" srcId="{EC193D81-4654-4472-9228-87AB6A510600}" destId="{29F5E6E9-0AD5-4EB5-BE81-76C4EBA12EE0}" srcOrd="0" destOrd="0" presId="urn:microsoft.com/office/officeart/2005/8/layout/vList5"/>
    <dgm:cxn modelId="{71D18E2D-646A-4C33-9D64-72D830EB6B32}" type="presParOf" srcId="{27FB7DB4-30F5-4785-B357-761D6644A251}" destId="{C7BF8D5B-AFE8-410A-85CD-43C76A24EACE}" srcOrd="0" destOrd="0" presId="urn:microsoft.com/office/officeart/2005/8/layout/vList5"/>
    <dgm:cxn modelId="{0850A308-C797-41A1-8DAE-A00F549981D3}" type="presParOf" srcId="{C7BF8D5B-AFE8-410A-85CD-43C76A24EACE}" destId="{B0E127B4-D170-43EB-BA9F-C0555E57A999}" srcOrd="0" destOrd="0" presId="urn:microsoft.com/office/officeart/2005/8/layout/vList5"/>
    <dgm:cxn modelId="{BF64426F-1E13-49C2-BDFA-271A4A11F709}" type="presParOf" srcId="{C7BF8D5B-AFE8-410A-85CD-43C76A24EACE}" destId="{29F5E6E9-0AD5-4EB5-BE81-76C4EBA12E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4DA452-66E7-4B1F-9163-559464159B92}"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tr-TR"/>
        </a:p>
      </dgm:t>
    </dgm:pt>
    <dgm:pt modelId="{CB4DBF1B-464F-4623-9E59-0A2C72F96115}">
      <dgm:prSet custT="1"/>
      <dgm:spPr/>
      <dgm:t>
        <a:bodyPr/>
        <a:lstStyle/>
        <a:p>
          <a:pPr rtl="0"/>
          <a:r>
            <a:rPr lang="tr-TR" sz="2400" b="1" dirty="0" smtClean="0"/>
            <a:t>11. Madde</a:t>
          </a:r>
          <a:endParaRPr lang="tr-TR" sz="2400" b="1" i="1" dirty="0"/>
        </a:p>
      </dgm:t>
    </dgm:pt>
    <dgm:pt modelId="{494C12BB-1092-4A53-90AC-9F107B434ACE}" type="parTrans" cxnId="{20973644-A76B-4669-A144-BCABA65BD973}">
      <dgm:prSet/>
      <dgm:spPr/>
      <dgm:t>
        <a:bodyPr/>
        <a:lstStyle/>
        <a:p>
          <a:endParaRPr lang="tr-TR"/>
        </a:p>
      </dgm:t>
    </dgm:pt>
    <dgm:pt modelId="{D772F74C-9FEF-49BA-B250-4CFFE4574B0D}" type="sibTrans" cxnId="{20973644-A76B-4669-A144-BCABA65BD973}">
      <dgm:prSet/>
      <dgm:spPr/>
      <dgm:t>
        <a:bodyPr/>
        <a:lstStyle/>
        <a:p>
          <a:endParaRPr lang="tr-TR"/>
        </a:p>
      </dgm:t>
    </dgm:pt>
    <dgm:pt modelId="{3235D488-A7B7-4ACA-8618-C0BBC07AAAF1}">
      <dgm:prSet custT="1"/>
      <dgm:spPr/>
      <dgm:t>
        <a:bodyPr/>
        <a:lstStyle/>
        <a:p>
          <a:pPr rtl="0"/>
          <a:r>
            <a:rPr lang="tr-TR" sz="3200" b="1" i="1" dirty="0" smtClean="0"/>
            <a:t>Acil durum planları, Yangınla mücadele, İlk yardım</a:t>
          </a:r>
          <a:endParaRPr lang="tr-TR" sz="3200" b="1" i="1" dirty="0"/>
        </a:p>
      </dgm:t>
    </dgm:pt>
    <dgm:pt modelId="{5DFE643C-7BE2-4326-BD3D-CFB204DC73BB}" type="parTrans" cxnId="{8A274EBB-1C5C-429F-8178-AF51F701D7BA}">
      <dgm:prSet/>
      <dgm:spPr/>
      <dgm:t>
        <a:bodyPr/>
        <a:lstStyle/>
        <a:p>
          <a:endParaRPr lang="tr-TR"/>
        </a:p>
      </dgm:t>
    </dgm:pt>
    <dgm:pt modelId="{416761D3-251F-4FA2-BC05-AC94F0C8B4D4}" type="sibTrans" cxnId="{8A274EBB-1C5C-429F-8178-AF51F701D7BA}">
      <dgm:prSet/>
      <dgm:spPr/>
      <dgm:t>
        <a:bodyPr/>
        <a:lstStyle/>
        <a:p>
          <a:endParaRPr lang="tr-TR"/>
        </a:p>
      </dgm:t>
    </dgm:pt>
    <dgm:pt modelId="{AC896F91-F009-41F2-ACD8-B1DBAEFA95AA}" type="pres">
      <dgm:prSet presAssocID="{3D4DA452-66E7-4B1F-9163-559464159B92}" presName="Name0" presStyleCnt="0">
        <dgm:presLayoutVars>
          <dgm:dir/>
          <dgm:animLvl val="lvl"/>
          <dgm:resizeHandles val="exact"/>
        </dgm:presLayoutVars>
      </dgm:prSet>
      <dgm:spPr/>
      <dgm:t>
        <a:bodyPr/>
        <a:lstStyle/>
        <a:p>
          <a:endParaRPr lang="tr-TR"/>
        </a:p>
      </dgm:t>
    </dgm:pt>
    <dgm:pt modelId="{9D0A2220-DF33-480E-9197-275128101BB4}" type="pres">
      <dgm:prSet presAssocID="{CB4DBF1B-464F-4623-9E59-0A2C72F96115}" presName="linNode" presStyleCnt="0"/>
      <dgm:spPr/>
      <dgm:t>
        <a:bodyPr/>
        <a:lstStyle/>
        <a:p>
          <a:endParaRPr lang="tr-TR"/>
        </a:p>
      </dgm:t>
    </dgm:pt>
    <dgm:pt modelId="{DC14CA7B-4A8A-4FC5-B4C0-FF9C9418EDEA}" type="pres">
      <dgm:prSet presAssocID="{CB4DBF1B-464F-4623-9E59-0A2C72F96115}" presName="parentText" presStyleLbl="node1" presStyleIdx="0" presStyleCnt="1" custScaleX="57558">
        <dgm:presLayoutVars>
          <dgm:chMax val="1"/>
          <dgm:bulletEnabled val="1"/>
        </dgm:presLayoutVars>
      </dgm:prSet>
      <dgm:spPr/>
      <dgm:t>
        <a:bodyPr/>
        <a:lstStyle/>
        <a:p>
          <a:endParaRPr lang="tr-TR"/>
        </a:p>
      </dgm:t>
    </dgm:pt>
    <dgm:pt modelId="{1139D85C-639C-4123-BB77-8AE9F69EAE2C}" type="pres">
      <dgm:prSet presAssocID="{CB4DBF1B-464F-4623-9E59-0A2C72F96115}" presName="descendantText" presStyleLbl="alignAccFollowNode1" presStyleIdx="0" presStyleCnt="1" custScaleX="120300">
        <dgm:presLayoutVars>
          <dgm:bulletEnabled val="1"/>
        </dgm:presLayoutVars>
      </dgm:prSet>
      <dgm:spPr/>
      <dgm:t>
        <a:bodyPr/>
        <a:lstStyle/>
        <a:p>
          <a:endParaRPr lang="tr-TR"/>
        </a:p>
      </dgm:t>
    </dgm:pt>
  </dgm:ptLst>
  <dgm:cxnLst>
    <dgm:cxn modelId="{8A274EBB-1C5C-429F-8178-AF51F701D7BA}" srcId="{CB4DBF1B-464F-4623-9E59-0A2C72F96115}" destId="{3235D488-A7B7-4ACA-8618-C0BBC07AAAF1}" srcOrd="0" destOrd="0" parTransId="{5DFE643C-7BE2-4326-BD3D-CFB204DC73BB}" sibTransId="{416761D3-251F-4FA2-BC05-AC94F0C8B4D4}"/>
    <dgm:cxn modelId="{D82C3E79-B160-455B-85A2-EB48B6CB68EB}" type="presOf" srcId="{CB4DBF1B-464F-4623-9E59-0A2C72F96115}" destId="{DC14CA7B-4A8A-4FC5-B4C0-FF9C9418EDEA}" srcOrd="0" destOrd="0" presId="urn:microsoft.com/office/officeart/2005/8/layout/vList5"/>
    <dgm:cxn modelId="{4BE8C0F8-60C3-459A-B15C-9CBFAB59E324}" type="presOf" srcId="{3D4DA452-66E7-4B1F-9163-559464159B92}" destId="{AC896F91-F009-41F2-ACD8-B1DBAEFA95AA}" srcOrd="0" destOrd="0" presId="urn:microsoft.com/office/officeart/2005/8/layout/vList5"/>
    <dgm:cxn modelId="{20973644-A76B-4669-A144-BCABA65BD973}" srcId="{3D4DA452-66E7-4B1F-9163-559464159B92}" destId="{CB4DBF1B-464F-4623-9E59-0A2C72F96115}" srcOrd="0" destOrd="0" parTransId="{494C12BB-1092-4A53-90AC-9F107B434ACE}" sibTransId="{D772F74C-9FEF-49BA-B250-4CFFE4574B0D}"/>
    <dgm:cxn modelId="{9B132090-CA83-4834-9E9C-92A521ECFC4F}" type="presOf" srcId="{3235D488-A7B7-4ACA-8618-C0BBC07AAAF1}" destId="{1139D85C-639C-4123-BB77-8AE9F69EAE2C}" srcOrd="0" destOrd="0" presId="urn:microsoft.com/office/officeart/2005/8/layout/vList5"/>
    <dgm:cxn modelId="{8EF833FA-F5A0-41B1-853D-C64A597FF034}" type="presParOf" srcId="{AC896F91-F009-41F2-ACD8-B1DBAEFA95AA}" destId="{9D0A2220-DF33-480E-9197-275128101BB4}" srcOrd="0" destOrd="0" presId="urn:microsoft.com/office/officeart/2005/8/layout/vList5"/>
    <dgm:cxn modelId="{6AA8B3FC-756E-45A2-B877-F3AE598E225B}" type="presParOf" srcId="{9D0A2220-DF33-480E-9197-275128101BB4}" destId="{DC14CA7B-4A8A-4FC5-B4C0-FF9C9418EDEA}" srcOrd="0" destOrd="0" presId="urn:microsoft.com/office/officeart/2005/8/layout/vList5"/>
    <dgm:cxn modelId="{5B4C69C4-B2AA-4753-9669-E3F898B5ADA7}" type="presParOf" srcId="{9D0A2220-DF33-480E-9197-275128101BB4}" destId="{1139D85C-639C-4123-BB77-8AE9F69EAE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D68783-4E08-4929-B0FF-94E7E0128E1D}" type="doc">
      <dgm:prSet loTypeId="urn:microsoft.com/office/officeart/2005/8/layout/process4" loCatId="list" qsTypeId="urn:microsoft.com/office/officeart/2005/8/quickstyle/simple3" qsCatId="simple" csTypeId="urn:microsoft.com/office/officeart/2005/8/colors/accent2_3" csCatId="accent2" phldr="1"/>
      <dgm:spPr/>
      <dgm:t>
        <a:bodyPr/>
        <a:lstStyle/>
        <a:p>
          <a:endParaRPr lang="tr-TR"/>
        </a:p>
      </dgm:t>
    </dgm:pt>
    <dgm:pt modelId="{E7C9F828-2FA2-44F0-A052-30C113396357}">
      <dgm:prSet phldrT="[Metin]" custT="1"/>
      <dgm:spPr/>
      <dgm:t>
        <a:bodyPr/>
        <a:lstStyle/>
        <a:p>
          <a:pPr algn="l"/>
          <a:r>
            <a:rPr lang="tr-TR" sz="2400" dirty="0" smtClean="0"/>
            <a:t>     </a:t>
          </a:r>
          <a:r>
            <a:rPr lang="tr-TR" sz="2800" dirty="0" smtClean="0"/>
            <a:t>İş yerinde muhtemel acil durumlar belirlenir ve bunların olumsuz etkilerini önleyici, sınırlandırıcı tedbirler alınır.</a:t>
          </a:r>
          <a:endParaRPr lang="tr-TR" sz="2800" dirty="0"/>
        </a:p>
      </dgm:t>
    </dgm:pt>
    <dgm:pt modelId="{AC30B4C6-14A3-44E1-BC6D-B5A6967388E2}" type="parTrans" cxnId="{D7F6913F-E530-4F3D-AF7C-73FCC27DC4FF}">
      <dgm:prSet/>
      <dgm:spPr/>
      <dgm:t>
        <a:bodyPr/>
        <a:lstStyle/>
        <a:p>
          <a:endParaRPr lang="tr-TR"/>
        </a:p>
      </dgm:t>
    </dgm:pt>
    <dgm:pt modelId="{FD195DBA-DF40-42F8-8DFA-70C9F1D2333E}" type="sibTrans" cxnId="{D7F6913F-E530-4F3D-AF7C-73FCC27DC4FF}">
      <dgm:prSet/>
      <dgm:spPr/>
      <dgm:t>
        <a:bodyPr/>
        <a:lstStyle/>
        <a:p>
          <a:endParaRPr lang="tr-TR"/>
        </a:p>
      </dgm:t>
    </dgm:pt>
    <dgm:pt modelId="{C47B6A73-731C-4511-80AC-40860DCFA959}">
      <dgm:prSet phldrT="[Metin]" custT="1"/>
      <dgm:spPr/>
      <dgm:t>
        <a:bodyPr/>
        <a:lstStyle/>
        <a:p>
          <a:pPr algn="l"/>
          <a:r>
            <a:rPr lang="tr-TR" sz="2800" smtClean="0"/>
            <a:t>   Acil durum planları hazırlanır ve tatbikatlar yapılır.</a:t>
          </a:r>
          <a:endParaRPr lang="tr-TR" sz="2800" dirty="0"/>
        </a:p>
      </dgm:t>
    </dgm:pt>
    <dgm:pt modelId="{75AAAD4F-36D1-461A-9A3C-6FD1868F830E}" type="parTrans" cxnId="{DE88171B-F791-4A6F-8E81-453C0F9AAE3D}">
      <dgm:prSet/>
      <dgm:spPr/>
      <dgm:t>
        <a:bodyPr/>
        <a:lstStyle/>
        <a:p>
          <a:endParaRPr lang="tr-TR"/>
        </a:p>
      </dgm:t>
    </dgm:pt>
    <dgm:pt modelId="{C1A0BEA3-26D0-47A4-8F43-7A03943D99AE}" type="sibTrans" cxnId="{DE88171B-F791-4A6F-8E81-453C0F9AAE3D}">
      <dgm:prSet/>
      <dgm:spPr/>
      <dgm:t>
        <a:bodyPr/>
        <a:lstStyle/>
        <a:p>
          <a:endParaRPr lang="tr-TR"/>
        </a:p>
      </dgm:t>
    </dgm:pt>
    <dgm:pt modelId="{8AC610FB-1523-4BFD-ADCB-6DB34E667AA9}">
      <dgm:prSet phldrT="[Metin]" custT="1"/>
      <dgm:spPr/>
      <dgm:t>
        <a:bodyPr/>
        <a:lstStyle/>
        <a:p>
          <a:pPr algn="l"/>
          <a:r>
            <a:rPr lang="tr-TR" sz="2800" dirty="0" smtClean="0"/>
            <a:t>   Acil durumlarla mücadele için, yeterli sayıda destek elemanı görevlendirilir.</a:t>
          </a:r>
          <a:endParaRPr lang="tr-TR" sz="2800" dirty="0"/>
        </a:p>
      </dgm:t>
    </dgm:pt>
    <dgm:pt modelId="{2FB16584-F4FB-4D5D-8D59-3F65F4F13A22}" type="parTrans" cxnId="{426ABD00-354E-4CD4-AB7F-CC2B6BE64777}">
      <dgm:prSet/>
      <dgm:spPr/>
      <dgm:t>
        <a:bodyPr/>
        <a:lstStyle/>
        <a:p>
          <a:endParaRPr lang="tr-TR"/>
        </a:p>
      </dgm:t>
    </dgm:pt>
    <dgm:pt modelId="{A14109B7-3799-4CF2-B044-5A507923516A}" type="sibTrans" cxnId="{426ABD00-354E-4CD4-AB7F-CC2B6BE64777}">
      <dgm:prSet/>
      <dgm:spPr/>
      <dgm:t>
        <a:bodyPr/>
        <a:lstStyle/>
        <a:p>
          <a:endParaRPr lang="tr-TR"/>
        </a:p>
      </dgm:t>
    </dgm:pt>
    <dgm:pt modelId="{96F2E006-46EC-499A-9453-EF1E92EE42FB}" type="pres">
      <dgm:prSet presAssocID="{DFD68783-4E08-4929-B0FF-94E7E0128E1D}" presName="Name0" presStyleCnt="0">
        <dgm:presLayoutVars>
          <dgm:dir/>
          <dgm:animLvl val="lvl"/>
          <dgm:resizeHandles val="exact"/>
        </dgm:presLayoutVars>
      </dgm:prSet>
      <dgm:spPr/>
      <dgm:t>
        <a:bodyPr/>
        <a:lstStyle/>
        <a:p>
          <a:endParaRPr lang="tr-TR"/>
        </a:p>
      </dgm:t>
    </dgm:pt>
    <dgm:pt modelId="{EB8E32D1-E777-43A7-9D71-310AE3E98030}" type="pres">
      <dgm:prSet presAssocID="{8AC610FB-1523-4BFD-ADCB-6DB34E667AA9}" presName="boxAndChildren" presStyleCnt="0"/>
      <dgm:spPr/>
      <dgm:t>
        <a:bodyPr/>
        <a:lstStyle/>
        <a:p>
          <a:endParaRPr lang="tr-TR"/>
        </a:p>
      </dgm:t>
    </dgm:pt>
    <dgm:pt modelId="{D7961C8A-C90F-4EB8-B417-E13DD6736D08}" type="pres">
      <dgm:prSet presAssocID="{8AC610FB-1523-4BFD-ADCB-6DB34E667AA9}" presName="parentTextBox" presStyleLbl="node1" presStyleIdx="0" presStyleCnt="3"/>
      <dgm:spPr/>
      <dgm:t>
        <a:bodyPr/>
        <a:lstStyle/>
        <a:p>
          <a:endParaRPr lang="tr-TR"/>
        </a:p>
      </dgm:t>
    </dgm:pt>
    <dgm:pt modelId="{D7E3027D-2B88-45B0-8EB1-130883A0EED2}" type="pres">
      <dgm:prSet presAssocID="{C1A0BEA3-26D0-47A4-8F43-7A03943D99AE}" presName="sp" presStyleCnt="0"/>
      <dgm:spPr/>
      <dgm:t>
        <a:bodyPr/>
        <a:lstStyle/>
        <a:p>
          <a:endParaRPr lang="tr-TR"/>
        </a:p>
      </dgm:t>
    </dgm:pt>
    <dgm:pt modelId="{31C0A1F2-1692-4835-95BA-EC9B9DA268E8}" type="pres">
      <dgm:prSet presAssocID="{C47B6A73-731C-4511-80AC-40860DCFA959}" presName="arrowAndChildren" presStyleCnt="0"/>
      <dgm:spPr/>
      <dgm:t>
        <a:bodyPr/>
        <a:lstStyle/>
        <a:p>
          <a:endParaRPr lang="tr-TR"/>
        </a:p>
      </dgm:t>
    </dgm:pt>
    <dgm:pt modelId="{D43C56A2-A096-4FCB-9F23-9E1DE204A306}" type="pres">
      <dgm:prSet presAssocID="{C47B6A73-731C-4511-80AC-40860DCFA959}" presName="parentTextArrow" presStyleLbl="node1" presStyleIdx="1" presStyleCnt="3"/>
      <dgm:spPr/>
      <dgm:t>
        <a:bodyPr/>
        <a:lstStyle/>
        <a:p>
          <a:endParaRPr lang="tr-TR"/>
        </a:p>
      </dgm:t>
    </dgm:pt>
    <dgm:pt modelId="{81F68BDD-491D-4424-AE6D-74682882FC98}" type="pres">
      <dgm:prSet presAssocID="{FD195DBA-DF40-42F8-8DFA-70C9F1D2333E}" presName="sp" presStyleCnt="0"/>
      <dgm:spPr/>
      <dgm:t>
        <a:bodyPr/>
        <a:lstStyle/>
        <a:p>
          <a:endParaRPr lang="tr-TR"/>
        </a:p>
      </dgm:t>
    </dgm:pt>
    <dgm:pt modelId="{547B4BD7-02F8-4EFD-8212-C54C8B87A78C}" type="pres">
      <dgm:prSet presAssocID="{E7C9F828-2FA2-44F0-A052-30C113396357}" presName="arrowAndChildren" presStyleCnt="0"/>
      <dgm:spPr/>
      <dgm:t>
        <a:bodyPr/>
        <a:lstStyle/>
        <a:p>
          <a:endParaRPr lang="tr-TR"/>
        </a:p>
      </dgm:t>
    </dgm:pt>
    <dgm:pt modelId="{6DAEA568-6040-4A6F-ACF6-45540771F47D}" type="pres">
      <dgm:prSet presAssocID="{E7C9F828-2FA2-44F0-A052-30C113396357}" presName="parentTextArrow" presStyleLbl="node1" presStyleIdx="2" presStyleCnt="3"/>
      <dgm:spPr/>
      <dgm:t>
        <a:bodyPr/>
        <a:lstStyle/>
        <a:p>
          <a:endParaRPr lang="tr-TR"/>
        </a:p>
      </dgm:t>
    </dgm:pt>
  </dgm:ptLst>
  <dgm:cxnLst>
    <dgm:cxn modelId="{DE88171B-F791-4A6F-8E81-453C0F9AAE3D}" srcId="{DFD68783-4E08-4929-B0FF-94E7E0128E1D}" destId="{C47B6A73-731C-4511-80AC-40860DCFA959}" srcOrd="1" destOrd="0" parTransId="{75AAAD4F-36D1-461A-9A3C-6FD1868F830E}" sibTransId="{C1A0BEA3-26D0-47A4-8F43-7A03943D99AE}"/>
    <dgm:cxn modelId="{426ABD00-354E-4CD4-AB7F-CC2B6BE64777}" srcId="{DFD68783-4E08-4929-B0FF-94E7E0128E1D}" destId="{8AC610FB-1523-4BFD-ADCB-6DB34E667AA9}" srcOrd="2" destOrd="0" parTransId="{2FB16584-F4FB-4D5D-8D59-3F65F4F13A22}" sibTransId="{A14109B7-3799-4CF2-B044-5A507923516A}"/>
    <dgm:cxn modelId="{5F504209-CF35-4CFE-830F-1D28A386FDD9}" type="presOf" srcId="{8AC610FB-1523-4BFD-ADCB-6DB34E667AA9}" destId="{D7961C8A-C90F-4EB8-B417-E13DD6736D08}" srcOrd="0" destOrd="0" presId="urn:microsoft.com/office/officeart/2005/8/layout/process4"/>
    <dgm:cxn modelId="{7E0D3E59-9632-4B24-BFC7-3E37DFB3833D}" type="presOf" srcId="{DFD68783-4E08-4929-B0FF-94E7E0128E1D}" destId="{96F2E006-46EC-499A-9453-EF1E92EE42FB}" srcOrd="0" destOrd="0" presId="urn:microsoft.com/office/officeart/2005/8/layout/process4"/>
    <dgm:cxn modelId="{D7F6913F-E530-4F3D-AF7C-73FCC27DC4FF}" srcId="{DFD68783-4E08-4929-B0FF-94E7E0128E1D}" destId="{E7C9F828-2FA2-44F0-A052-30C113396357}" srcOrd="0" destOrd="0" parTransId="{AC30B4C6-14A3-44E1-BC6D-B5A6967388E2}" sibTransId="{FD195DBA-DF40-42F8-8DFA-70C9F1D2333E}"/>
    <dgm:cxn modelId="{86063CB8-0F48-46D5-848A-DF2BF8473BB8}" type="presOf" srcId="{C47B6A73-731C-4511-80AC-40860DCFA959}" destId="{D43C56A2-A096-4FCB-9F23-9E1DE204A306}" srcOrd="0" destOrd="0" presId="urn:microsoft.com/office/officeart/2005/8/layout/process4"/>
    <dgm:cxn modelId="{F8644CC4-4C53-4EF2-8D4A-09C117EEFDD5}" type="presOf" srcId="{E7C9F828-2FA2-44F0-A052-30C113396357}" destId="{6DAEA568-6040-4A6F-ACF6-45540771F47D}" srcOrd="0" destOrd="0" presId="urn:microsoft.com/office/officeart/2005/8/layout/process4"/>
    <dgm:cxn modelId="{51C543D3-8E97-4081-8CC6-22753CBA1A60}" type="presParOf" srcId="{96F2E006-46EC-499A-9453-EF1E92EE42FB}" destId="{EB8E32D1-E777-43A7-9D71-310AE3E98030}" srcOrd="0" destOrd="0" presId="urn:microsoft.com/office/officeart/2005/8/layout/process4"/>
    <dgm:cxn modelId="{1970D019-3882-42E5-AF95-156A1E8D3B6F}" type="presParOf" srcId="{EB8E32D1-E777-43A7-9D71-310AE3E98030}" destId="{D7961C8A-C90F-4EB8-B417-E13DD6736D08}" srcOrd="0" destOrd="0" presId="urn:microsoft.com/office/officeart/2005/8/layout/process4"/>
    <dgm:cxn modelId="{E4F0D560-F15E-4F52-9743-BEBA41A8AF9E}" type="presParOf" srcId="{96F2E006-46EC-499A-9453-EF1E92EE42FB}" destId="{D7E3027D-2B88-45B0-8EB1-130883A0EED2}" srcOrd="1" destOrd="0" presId="urn:microsoft.com/office/officeart/2005/8/layout/process4"/>
    <dgm:cxn modelId="{6D238D5C-386B-40A0-8D48-617A2C012972}" type="presParOf" srcId="{96F2E006-46EC-499A-9453-EF1E92EE42FB}" destId="{31C0A1F2-1692-4835-95BA-EC9B9DA268E8}" srcOrd="2" destOrd="0" presId="urn:microsoft.com/office/officeart/2005/8/layout/process4"/>
    <dgm:cxn modelId="{61392A50-9F17-404A-A7E4-36FAF4AF217F}" type="presParOf" srcId="{31C0A1F2-1692-4835-95BA-EC9B9DA268E8}" destId="{D43C56A2-A096-4FCB-9F23-9E1DE204A306}" srcOrd="0" destOrd="0" presId="urn:microsoft.com/office/officeart/2005/8/layout/process4"/>
    <dgm:cxn modelId="{70DDD8C8-1B2A-4486-B584-34F1983061A0}" type="presParOf" srcId="{96F2E006-46EC-499A-9453-EF1E92EE42FB}" destId="{81F68BDD-491D-4424-AE6D-74682882FC98}" srcOrd="3" destOrd="0" presId="urn:microsoft.com/office/officeart/2005/8/layout/process4"/>
    <dgm:cxn modelId="{0D176868-84B6-445A-BE8C-E14DEEBC37D2}" type="presParOf" srcId="{96F2E006-46EC-499A-9453-EF1E92EE42FB}" destId="{547B4BD7-02F8-4EFD-8212-C54C8B87A78C}" srcOrd="4" destOrd="0" presId="urn:microsoft.com/office/officeart/2005/8/layout/process4"/>
    <dgm:cxn modelId="{8399DACE-EB6D-4247-BEDC-22CD487D4FCB}" type="presParOf" srcId="{547B4BD7-02F8-4EFD-8212-C54C8B87A78C}" destId="{6DAEA568-6040-4A6F-ACF6-45540771F47D}"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069553-E930-4D98-BADB-4A56726FA13C}" type="doc">
      <dgm:prSet loTypeId="urn:microsoft.com/office/officeart/2005/8/layout/hList7" loCatId="list" qsTypeId="urn:microsoft.com/office/officeart/2005/8/quickstyle/simple5" qsCatId="simple" csTypeId="urn:microsoft.com/office/officeart/2005/8/colors/accent2_3" csCatId="accent2" phldr="1"/>
      <dgm:spPr/>
      <dgm:t>
        <a:bodyPr/>
        <a:lstStyle/>
        <a:p>
          <a:endParaRPr lang="tr-TR"/>
        </a:p>
      </dgm:t>
    </dgm:pt>
    <dgm:pt modelId="{4FC3066D-7E59-48B5-941D-1314CD15B965}">
      <dgm:prSet phldrT="[Metin]"/>
      <dgm:spPr/>
      <dgm:t>
        <a:bodyPr/>
        <a:lstStyle/>
        <a:p>
          <a:r>
            <a:rPr lang="tr-TR" dirty="0" smtClean="0"/>
            <a:t>Deprem</a:t>
          </a:r>
          <a:endParaRPr lang="tr-TR" dirty="0"/>
        </a:p>
      </dgm:t>
    </dgm:pt>
    <dgm:pt modelId="{A18428EE-4329-44E7-9483-E0B20E338B23}" type="parTrans" cxnId="{BE75DA43-1A3A-42DC-9B80-9808A28C26D4}">
      <dgm:prSet/>
      <dgm:spPr/>
      <dgm:t>
        <a:bodyPr/>
        <a:lstStyle/>
        <a:p>
          <a:endParaRPr lang="tr-TR"/>
        </a:p>
      </dgm:t>
    </dgm:pt>
    <dgm:pt modelId="{BC1A6730-A7F7-4BC7-9CFA-D4452FD5B393}" type="sibTrans" cxnId="{BE75DA43-1A3A-42DC-9B80-9808A28C26D4}">
      <dgm:prSet/>
      <dgm:spPr/>
      <dgm:t>
        <a:bodyPr/>
        <a:lstStyle/>
        <a:p>
          <a:endParaRPr lang="tr-TR"/>
        </a:p>
      </dgm:t>
    </dgm:pt>
    <dgm:pt modelId="{4BE2FC0A-75EA-46DA-8522-3529969BF310}">
      <dgm:prSet phldrT="[Metin]"/>
      <dgm:spPr/>
      <dgm:t>
        <a:bodyPr/>
        <a:lstStyle/>
        <a:p>
          <a:r>
            <a:rPr lang="tr-TR" dirty="0" smtClean="0"/>
            <a:t>Yangın</a:t>
          </a:r>
          <a:endParaRPr lang="tr-TR" dirty="0"/>
        </a:p>
      </dgm:t>
    </dgm:pt>
    <dgm:pt modelId="{BEBBF4C5-3C83-4B57-99FF-ACFE81C2E827}" type="parTrans" cxnId="{AC8C69C3-A5EB-484F-B87E-48A131A9DBC2}">
      <dgm:prSet/>
      <dgm:spPr/>
      <dgm:t>
        <a:bodyPr/>
        <a:lstStyle/>
        <a:p>
          <a:endParaRPr lang="tr-TR"/>
        </a:p>
      </dgm:t>
    </dgm:pt>
    <dgm:pt modelId="{6DC506A5-5CC5-4323-B566-A69B604D5524}" type="sibTrans" cxnId="{AC8C69C3-A5EB-484F-B87E-48A131A9DBC2}">
      <dgm:prSet/>
      <dgm:spPr/>
      <dgm:t>
        <a:bodyPr/>
        <a:lstStyle/>
        <a:p>
          <a:endParaRPr lang="tr-TR"/>
        </a:p>
      </dgm:t>
    </dgm:pt>
    <dgm:pt modelId="{FE4372FD-2243-4C1D-8E37-A60A7A4C57FC}">
      <dgm:prSet phldrT="[Metin]"/>
      <dgm:spPr/>
      <dgm:t>
        <a:bodyPr/>
        <a:lstStyle/>
        <a:p>
          <a:r>
            <a:rPr lang="tr-TR" dirty="0" smtClean="0"/>
            <a:t>Zehirlenme</a:t>
          </a:r>
          <a:endParaRPr lang="tr-TR" dirty="0"/>
        </a:p>
      </dgm:t>
    </dgm:pt>
    <dgm:pt modelId="{25128ADB-01C4-42C7-8D5D-8754FB3DEF5C}" type="parTrans" cxnId="{55B3A2DC-9247-4E00-8573-E241E772B284}">
      <dgm:prSet/>
      <dgm:spPr/>
      <dgm:t>
        <a:bodyPr/>
        <a:lstStyle/>
        <a:p>
          <a:endParaRPr lang="tr-TR"/>
        </a:p>
      </dgm:t>
    </dgm:pt>
    <dgm:pt modelId="{3C0E9EC3-713B-4B29-AD68-2943F6A8358F}" type="sibTrans" cxnId="{55B3A2DC-9247-4E00-8573-E241E772B284}">
      <dgm:prSet/>
      <dgm:spPr/>
      <dgm:t>
        <a:bodyPr/>
        <a:lstStyle/>
        <a:p>
          <a:endParaRPr lang="tr-TR"/>
        </a:p>
      </dgm:t>
    </dgm:pt>
    <dgm:pt modelId="{0C88F145-3942-45EE-A9F7-47E1501BA536}">
      <dgm:prSet/>
      <dgm:spPr/>
      <dgm:t>
        <a:bodyPr/>
        <a:lstStyle/>
        <a:p>
          <a:r>
            <a:rPr lang="tr-TR" dirty="0" smtClean="0"/>
            <a:t>Sel, Su baskını</a:t>
          </a:r>
          <a:endParaRPr lang="tr-TR" dirty="0"/>
        </a:p>
      </dgm:t>
    </dgm:pt>
    <dgm:pt modelId="{1F77E769-488F-44C2-A3CA-38D3CE9480CC}" type="parTrans" cxnId="{34F11C66-4812-488D-9B8F-67A1D2A42D0F}">
      <dgm:prSet/>
      <dgm:spPr/>
      <dgm:t>
        <a:bodyPr/>
        <a:lstStyle/>
        <a:p>
          <a:endParaRPr lang="tr-TR"/>
        </a:p>
      </dgm:t>
    </dgm:pt>
    <dgm:pt modelId="{468D8C57-6482-486F-BE69-53D6774DD31F}" type="sibTrans" cxnId="{34F11C66-4812-488D-9B8F-67A1D2A42D0F}">
      <dgm:prSet/>
      <dgm:spPr/>
      <dgm:t>
        <a:bodyPr/>
        <a:lstStyle/>
        <a:p>
          <a:endParaRPr lang="tr-TR"/>
        </a:p>
      </dgm:t>
    </dgm:pt>
    <dgm:pt modelId="{133076BC-E54D-4C45-8A36-2FFB59123C6A}" type="pres">
      <dgm:prSet presAssocID="{9E069553-E930-4D98-BADB-4A56726FA13C}" presName="Name0" presStyleCnt="0">
        <dgm:presLayoutVars>
          <dgm:dir/>
          <dgm:resizeHandles val="exact"/>
        </dgm:presLayoutVars>
      </dgm:prSet>
      <dgm:spPr/>
      <dgm:t>
        <a:bodyPr/>
        <a:lstStyle/>
        <a:p>
          <a:endParaRPr lang="tr-TR"/>
        </a:p>
      </dgm:t>
    </dgm:pt>
    <dgm:pt modelId="{4B1453F0-EBB0-4DFB-BF37-306FBB77C7D8}" type="pres">
      <dgm:prSet presAssocID="{9E069553-E930-4D98-BADB-4A56726FA13C}" presName="fgShape" presStyleLbl="fgShp" presStyleIdx="0" presStyleCnt="1" custScaleY="157752" custLinFactNeighborX="-74" custLinFactNeighborY="810"/>
      <dgm:spPr/>
    </dgm:pt>
    <dgm:pt modelId="{BC29FCFC-B3F4-4832-A920-612B6FE4D324}" type="pres">
      <dgm:prSet presAssocID="{9E069553-E930-4D98-BADB-4A56726FA13C}" presName="linComp" presStyleCnt="0"/>
      <dgm:spPr/>
    </dgm:pt>
    <dgm:pt modelId="{5791FC8A-4565-4A3A-A1A4-6B938392E2A6}" type="pres">
      <dgm:prSet presAssocID="{4FC3066D-7E59-48B5-941D-1314CD15B965}" presName="compNode" presStyleCnt="0"/>
      <dgm:spPr/>
    </dgm:pt>
    <dgm:pt modelId="{08693415-30D7-40A6-89F7-0EFF1D78761C}" type="pres">
      <dgm:prSet presAssocID="{4FC3066D-7E59-48B5-941D-1314CD15B965}" presName="bkgdShape" presStyleLbl="node1" presStyleIdx="0" presStyleCnt="4"/>
      <dgm:spPr/>
      <dgm:t>
        <a:bodyPr/>
        <a:lstStyle/>
        <a:p>
          <a:endParaRPr lang="tr-TR"/>
        </a:p>
      </dgm:t>
    </dgm:pt>
    <dgm:pt modelId="{DF8864F8-40BE-4CAD-9674-D0C9661EB0AF}" type="pres">
      <dgm:prSet presAssocID="{4FC3066D-7E59-48B5-941D-1314CD15B965}" presName="nodeTx" presStyleLbl="node1" presStyleIdx="0" presStyleCnt="4">
        <dgm:presLayoutVars>
          <dgm:bulletEnabled val="1"/>
        </dgm:presLayoutVars>
      </dgm:prSet>
      <dgm:spPr/>
      <dgm:t>
        <a:bodyPr/>
        <a:lstStyle/>
        <a:p>
          <a:endParaRPr lang="tr-TR"/>
        </a:p>
      </dgm:t>
    </dgm:pt>
    <dgm:pt modelId="{7DCD3398-A0FD-499C-B027-533C3257713B}" type="pres">
      <dgm:prSet presAssocID="{4FC3066D-7E59-48B5-941D-1314CD15B965}" presName="invisiNode" presStyleLbl="node1" presStyleIdx="0" presStyleCnt="4"/>
      <dgm:spPr/>
    </dgm:pt>
    <dgm:pt modelId="{994046B9-F919-471E-83BE-667AB67D126C}" type="pres">
      <dgm:prSet presAssocID="{4FC3066D-7E59-48B5-941D-1314CD15B96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B9C9C315-AA16-4373-A4FA-CFCB720F8981}" type="pres">
      <dgm:prSet presAssocID="{BC1A6730-A7F7-4BC7-9CFA-D4452FD5B393}" presName="sibTrans" presStyleLbl="sibTrans2D1" presStyleIdx="0" presStyleCnt="0"/>
      <dgm:spPr/>
      <dgm:t>
        <a:bodyPr/>
        <a:lstStyle/>
        <a:p>
          <a:endParaRPr lang="tr-TR"/>
        </a:p>
      </dgm:t>
    </dgm:pt>
    <dgm:pt modelId="{F2818125-560D-4578-9112-CA453CBE7CFE}" type="pres">
      <dgm:prSet presAssocID="{4BE2FC0A-75EA-46DA-8522-3529969BF310}" presName="compNode" presStyleCnt="0"/>
      <dgm:spPr/>
    </dgm:pt>
    <dgm:pt modelId="{8BE7493D-36C2-4E7A-AD29-7474028C8212}" type="pres">
      <dgm:prSet presAssocID="{4BE2FC0A-75EA-46DA-8522-3529969BF310}" presName="bkgdShape" presStyleLbl="node1" presStyleIdx="1" presStyleCnt="4"/>
      <dgm:spPr/>
      <dgm:t>
        <a:bodyPr/>
        <a:lstStyle/>
        <a:p>
          <a:endParaRPr lang="tr-TR"/>
        </a:p>
      </dgm:t>
    </dgm:pt>
    <dgm:pt modelId="{3CC476D6-354A-42C9-A856-A534AD69C2AE}" type="pres">
      <dgm:prSet presAssocID="{4BE2FC0A-75EA-46DA-8522-3529969BF310}" presName="nodeTx" presStyleLbl="node1" presStyleIdx="1" presStyleCnt="4">
        <dgm:presLayoutVars>
          <dgm:bulletEnabled val="1"/>
        </dgm:presLayoutVars>
      </dgm:prSet>
      <dgm:spPr/>
      <dgm:t>
        <a:bodyPr/>
        <a:lstStyle/>
        <a:p>
          <a:endParaRPr lang="tr-TR"/>
        </a:p>
      </dgm:t>
    </dgm:pt>
    <dgm:pt modelId="{E7547DB7-6B1B-468A-904D-4453FD5C3948}" type="pres">
      <dgm:prSet presAssocID="{4BE2FC0A-75EA-46DA-8522-3529969BF310}" presName="invisiNode" presStyleLbl="node1" presStyleIdx="1" presStyleCnt="4"/>
      <dgm:spPr/>
    </dgm:pt>
    <dgm:pt modelId="{677FE68C-462F-42D2-A968-61233190E46C}" type="pres">
      <dgm:prSet presAssocID="{4BE2FC0A-75EA-46DA-8522-3529969BF310}"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DCBD6627-DE2A-492E-856C-9DF7D0DF99FD}" type="pres">
      <dgm:prSet presAssocID="{6DC506A5-5CC5-4323-B566-A69B604D5524}" presName="sibTrans" presStyleLbl="sibTrans2D1" presStyleIdx="0" presStyleCnt="0"/>
      <dgm:spPr/>
      <dgm:t>
        <a:bodyPr/>
        <a:lstStyle/>
        <a:p>
          <a:endParaRPr lang="tr-TR"/>
        </a:p>
      </dgm:t>
    </dgm:pt>
    <dgm:pt modelId="{9E1472F2-508F-4482-9C27-10BB42B5CBA8}" type="pres">
      <dgm:prSet presAssocID="{FE4372FD-2243-4C1D-8E37-A60A7A4C57FC}" presName="compNode" presStyleCnt="0"/>
      <dgm:spPr/>
    </dgm:pt>
    <dgm:pt modelId="{A7ED0965-373B-41C1-92E0-3C6C5F6751E4}" type="pres">
      <dgm:prSet presAssocID="{FE4372FD-2243-4C1D-8E37-A60A7A4C57FC}" presName="bkgdShape" presStyleLbl="node1" presStyleIdx="2" presStyleCnt="4"/>
      <dgm:spPr/>
      <dgm:t>
        <a:bodyPr/>
        <a:lstStyle/>
        <a:p>
          <a:endParaRPr lang="tr-TR"/>
        </a:p>
      </dgm:t>
    </dgm:pt>
    <dgm:pt modelId="{70283C16-C6AC-4FEF-88EB-1855DDD74F3F}" type="pres">
      <dgm:prSet presAssocID="{FE4372FD-2243-4C1D-8E37-A60A7A4C57FC}" presName="nodeTx" presStyleLbl="node1" presStyleIdx="2" presStyleCnt="4">
        <dgm:presLayoutVars>
          <dgm:bulletEnabled val="1"/>
        </dgm:presLayoutVars>
      </dgm:prSet>
      <dgm:spPr/>
      <dgm:t>
        <a:bodyPr/>
        <a:lstStyle/>
        <a:p>
          <a:endParaRPr lang="tr-TR"/>
        </a:p>
      </dgm:t>
    </dgm:pt>
    <dgm:pt modelId="{25C33EFD-0610-454F-9000-D4C2293AE6BC}" type="pres">
      <dgm:prSet presAssocID="{FE4372FD-2243-4C1D-8E37-A60A7A4C57FC}" presName="invisiNode" presStyleLbl="node1" presStyleIdx="2" presStyleCnt="4"/>
      <dgm:spPr/>
    </dgm:pt>
    <dgm:pt modelId="{3AE0703F-F7AE-44B6-B9CD-1789361B36AF}" type="pres">
      <dgm:prSet presAssocID="{FE4372FD-2243-4C1D-8E37-A60A7A4C57F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DC702387-A11C-4B84-BD35-1128C195975E}" type="pres">
      <dgm:prSet presAssocID="{3C0E9EC3-713B-4B29-AD68-2943F6A8358F}" presName="sibTrans" presStyleLbl="sibTrans2D1" presStyleIdx="0" presStyleCnt="0"/>
      <dgm:spPr/>
      <dgm:t>
        <a:bodyPr/>
        <a:lstStyle/>
        <a:p>
          <a:endParaRPr lang="tr-TR"/>
        </a:p>
      </dgm:t>
    </dgm:pt>
    <dgm:pt modelId="{F946777B-1E20-4A7B-92CF-2F7C40C1FADF}" type="pres">
      <dgm:prSet presAssocID="{0C88F145-3942-45EE-A9F7-47E1501BA536}" presName="compNode" presStyleCnt="0"/>
      <dgm:spPr/>
    </dgm:pt>
    <dgm:pt modelId="{F9A388A3-60FA-4505-BAF8-68C9F47F0193}" type="pres">
      <dgm:prSet presAssocID="{0C88F145-3942-45EE-A9F7-47E1501BA536}" presName="bkgdShape" presStyleLbl="node1" presStyleIdx="3" presStyleCnt="4"/>
      <dgm:spPr/>
      <dgm:t>
        <a:bodyPr/>
        <a:lstStyle/>
        <a:p>
          <a:endParaRPr lang="tr-TR"/>
        </a:p>
      </dgm:t>
    </dgm:pt>
    <dgm:pt modelId="{C8665FFC-4326-4CB0-8828-CA63FD655754}" type="pres">
      <dgm:prSet presAssocID="{0C88F145-3942-45EE-A9F7-47E1501BA536}" presName="nodeTx" presStyleLbl="node1" presStyleIdx="3" presStyleCnt="4">
        <dgm:presLayoutVars>
          <dgm:bulletEnabled val="1"/>
        </dgm:presLayoutVars>
      </dgm:prSet>
      <dgm:spPr/>
      <dgm:t>
        <a:bodyPr/>
        <a:lstStyle/>
        <a:p>
          <a:endParaRPr lang="tr-TR"/>
        </a:p>
      </dgm:t>
    </dgm:pt>
    <dgm:pt modelId="{2C2D9F3F-E6B8-4D83-A889-AED11D22C14C}" type="pres">
      <dgm:prSet presAssocID="{0C88F145-3942-45EE-A9F7-47E1501BA536}" presName="invisiNode" presStyleLbl="node1" presStyleIdx="3" presStyleCnt="4"/>
      <dgm:spPr/>
    </dgm:pt>
    <dgm:pt modelId="{8CEAF878-E36C-42CC-B9CC-2D15075A0B9A}" type="pres">
      <dgm:prSet presAssocID="{0C88F145-3942-45EE-A9F7-47E1501BA53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Lst>
  <dgm:cxnLst>
    <dgm:cxn modelId="{89194DC9-18A0-4E86-871D-4AB5697886A0}" type="presOf" srcId="{FE4372FD-2243-4C1D-8E37-A60A7A4C57FC}" destId="{70283C16-C6AC-4FEF-88EB-1855DDD74F3F}" srcOrd="1" destOrd="0" presId="urn:microsoft.com/office/officeart/2005/8/layout/hList7"/>
    <dgm:cxn modelId="{48DF77FB-B3F2-4319-B762-EF155F2351A3}" type="presOf" srcId="{4BE2FC0A-75EA-46DA-8522-3529969BF310}" destId="{3CC476D6-354A-42C9-A856-A534AD69C2AE}" srcOrd="1" destOrd="0" presId="urn:microsoft.com/office/officeart/2005/8/layout/hList7"/>
    <dgm:cxn modelId="{B5C8150D-1A93-456B-A9CB-2A5ABD9883A6}" type="presOf" srcId="{0C88F145-3942-45EE-A9F7-47E1501BA536}" destId="{F9A388A3-60FA-4505-BAF8-68C9F47F0193}" srcOrd="0" destOrd="0" presId="urn:microsoft.com/office/officeart/2005/8/layout/hList7"/>
    <dgm:cxn modelId="{34F11C66-4812-488D-9B8F-67A1D2A42D0F}" srcId="{9E069553-E930-4D98-BADB-4A56726FA13C}" destId="{0C88F145-3942-45EE-A9F7-47E1501BA536}" srcOrd="3" destOrd="0" parTransId="{1F77E769-488F-44C2-A3CA-38D3CE9480CC}" sibTransId="{468D8C57-6482-486F-BE69-53D6774DD31F}"/>
    <dgm:cxn modelId="{C65E4B31-EE29-4E5D-BCEE-E9BBEBAC36AA}" type="presOf" srcId="{FE4372FD-2243-4C1D-8E37-A60A7A4C57FC}" destId="{A7ED0965-373B-41C1-92E0-3C6C5F6751E4}" srcOrd="0" destOrd="0" presId="urn:microsoft.com/office/officeart/2005/8/layout/hList7"/>
    <dgm:cxn modelId="{A98A9132-3B3B-44B7-B94E-8AC82BF8CB0B}" type="presOf" srcId="{4FC3066D-7E59-48B5-941D-1314CD15B965}" destId="{DF8864F8-40BE-4CAD-9674-D0C9661EB0AF}" srcOrd="1" destOrd="0" presId="urn:microsoft.com/office/officeart/2005/8/layout/hList7"/>
    <dgm:cxn modelId="{BE75DA43-1A3A-42DC-9B80-9808A28C26D4}" srcId="{9E069553-E930-4D98-BADB-4A56726FA13C}" destId="{4FC3066D-7E59-48B5-941D-1314CD15B965}" srcOrd="0" destOrd="0" parTransId="{A18428EE-4329-44E7-9483-E0B20E338B23}" sibTransId="{BC1A6730-A7F7-4BC7-9CFA-D4452FD5B393}"/>
    <dgm:cxn modelId="{00471A7D-B282-495D-B53A-267EEC670274}" type="presOf" srcId="{4FC3066D-7E59-48B5-941D-1314CD15B965}" destId="{08693415-30D7-40A6-89F7-0EFF1D78761C}" srcOrd="0" destOrd="0" presId="urn:microsoft.com/office/officeart/2005/8/layout/hList7"/>
    <dgm:cxn modelId="{3AACE7A2-6A76-478A-A9C1-E9A62D24982E}" type="presOf" srcId="{3C0E9EC3-713B-4B29-AD68-2943F6A8358F}" destId="{DC702387-A11C-4B84-BD35-1128C195975E}" srcOrd="0" destOrd="0" presId="urn:microsoft.com/office/officeart/2005/8/layout/hList7"/>
    <dgm:cxn modelId="{A53210BE-99FF-4419-AC76-28B72A06138D}" type="presOf" srcId="{4BE2FC0A-75EA-46DA-8522-3529969BF310}" destId="{8BE7493D-36C2-4E7A-AD29-7474028C8212}" srcOrd="0" destOrd="0" presId="urn:microsoft.com/office/officeart/2005/8/layout/hList7"/>
    <dgm:cxn modelId="{F07CDD65-27D4-4F62-B516-C30323C8A2D1}" type="presOf" srcId="{BC1A6730-A7F7-4BC7-9CFA-D4452FD5B393}" destId="{B9C9C315-AA16-4373-A4FA-CFCB720F8981}" srcOrd="0" destOrd="0" presId="urn:microsoft.com/office/officeart/2005/8/layout/hList7"/>
    <dgm:cxn modelId="{55B3A2DC-9247-4E00-8573-E241E772B284}" srcId="{9E069553-E930-4D98-BADB-4A56726FA13C}" destId="{FE4372FD-2243-4C1D-8E37-A60A7A4C57FC}" srcOrd="2" destOrd="0" parTransId="{25128ADB-01C4-42C7-8D5D-8754FB3DEF5C}" sibTransId="{3C0E9EC3-713B-4B29-AD68-2943F6A8358F}"/>
    <dgm:cxn modelId="{C52EA67F-2CA1-44D7-A2E0-F472A22CF370}" type="presOf" srcId="{9E069553-E930-4D98-BADB-4A56726FA13C}" destId="{133076BC-E54D-4C45-8A36-2FFB59123C6A}" srcOrd="0" destOrd="0" presId="urn:microsoft.com/office/officeart/2005/8/layout/hList7"/>
    <dgm:cxn modelId="{1FFD3B51-4744-445E-A53A-585E01DCB4EB}" type="presOf" srcId="{6DC506A5-5CC5-4323-B566-A69B604D5524}" destId="{DCBD6627-DE2A-492E-856C-9DF7D0DF99FD}" srcOrd="0" destOrd="0" presId="urn:microsoft.com/office/officeart/2005/8/layout/hList7"/>
    <dgm:cxn modelId="{2192423A-D691-4AC8-869D-D6A8E6EBF28A}" type="presOf" srcId="{0C88F145-3942-45EE-A9F7-47E1501BA536}" destId="{C8665FFC-4326-4CB0-8828-CA63FD655754}" srcOrd="1" destOrd="0" presId="urn:microsoft.com/office/officeart/2005/8/layout/hList7"/>
    <dgm:cxn modelId="{AC8C69C3-A5EB-484F-B87E-48A131A9DBC2}" srcId="{9E069553-E930-4D98-BADB-4A56726FA13C}" destId="{4BE2FC0A-75EA-46DA-8522-3529969BF310}" srcOrd="1" destOrd="0" parTransId="{BEBBF4C5-3C83-4B57-99FF-ACFE81C2E827}" sibTransId="{6DC506A5-5CC5-4323-B566-A69B604D5524}"/>
    <dgm:cxn modelId="{85166984-1F1B-43A4-B73F-4C08875A5D16}" type="presParOf" srcId="{133076BC-E54D-4C45-8A36-2FFB59123C6A}" destId="{4B1453F0-EBB0-4DFB-BF37-306FBB77C7D8}" srcOrd="0" destOrd="0" presId="urn:microsoft.com/office/officeart/2005/8/layout/hList7"/>
    <dgm:cxn modelId="{8935C912-BC1D-4C15-A580-42F4C2FC0B4F}" type="presParOf" srcId="{133076BC-E54D-4C45-8A36-2FFB59123C6A}" destId="{BC29FCFC-B3F4-4832-A920-612B6FE4D324}" srcOrd="1" destOrd="0" presId="urn:microsoft.com/office/officeart/2005/8/layout/hList7"/>
    <dgm:cxn modelId="{97E1681B-0368-4204-8A61-CF3CEF396572}" type="presParOf" srcId="{BC29FCFC-B3F4-4832-A920-612B6FE4D324}" destId="{5791FC8A-4565-4A3A-A1A4-6B938392E2A6}" srcOrd="0" destOrd="0" presId="urn:microsoft.com/office/officeart/2005/8/layout/hList7"/>
    <dgm:cxn modelId="{E930DFB6-D3F5-45FD-A5CD-E8C18B2585D0}" type="presParOf" srcId="{5791FC8A-4565-4A3A-A1A4-6B938392E2A6}" destId="{08693415-30D7-40A6-89F7-0EFF1D78761C}" srcOrd="0" destOrd="0" presId="urn:microsoft.com/office/officeart/2005/8/layout/hList7"/>
    <dgm:cxn modelId="{549C788C-9F64-4891-8699-888328382F65}" type="presParOf" srcId="{5791FC8A-4565-4A3A-A1A4-6B938392E2A6}" destId="{DF8864F8-40BE-4CAD-9674-D0C9661EB0AF}" srcOrd="1" destOrd="0" presId="urn:microsoft.com/office/officeart/2005/8/layout/hList7"/>
    <dgm:cxn modelId="{63A42682-F22D-4F5D-9E9E-C2B1CE8D6E6B}" type="presParOf" srcId="{5791FC8A-4565-4A3A-A1A4-6B938392E2A6}" destId="{7DCD3398-A0FD-499C-B027-533C3257713B}" srcOrd="2" destOrd="0" presId="urn:microsoft.com/office/officeart/2005/8/layout/hList7"/>
    <dgm:cxn modelId="{74CB1824-D738-42EC-8778-DD7F5E01AAA2}" type="presParOf" srcId="{5791FC8A-4565-4A3A-A1A4-6B938392E2A6}" destId="{994046B9-F919-471E-83BE-667AB67D126C}" srcOrd="3" destOrd="0" presId="urn:microsoft.com/office/officeart/2005/8/layout/hList7"/>
    <dgm:cxn modelId="{A8156DD9-2A45-4F7D-85F2-56907BF01E94}" type="presParOf" srcId="{BC29FCFC-B3F4-4832-A920-612B6FE4D324}" destId="{B9C9C315-AA16-4373-A4FA-CFCB720F8981}" srcOrd="1" destOrd="0" presId="urn:microsoft.com/office/officeart/2005/8/layout/hList7"/>
    <dgm:cxn modelId="{5FFC04E5-DC5F-44F4-82AA-5BDFE3899EE9}" type="presParOf" srcId="{BC29FCFC-B3F4-4832-A920-612B6FE4D324}" destId="{F2818125-560D-4578-9112-CA453CBE7CFE}" srcOrd="2" destOrd="0" presId="urn:microsoft.com/office/officeart/2005/8/layout/hList7"/>
    <dgm:cxn modelId="{23473DBB-C508-4E09-871C-E853B89A2BDF}" type="presParOf" srcId="{F2818125-560D-4578-9112-CA453CBE7CFE}" destId="{8BE7493D-36C2-4E7A-AD29-7474028C8212}" srcOrd="0" destOrd="0" presId="urn:microsoft.com/office/officeart/2005/8/layout/hList7"/>
    <dgm:cxn modelId="{EA472746-C2E6-4366-B922-0FDF7BC94EC3}" type="presParOf" srcId="{F2818125-560D-4578-9112-CA453CBE7CFE}" destId="{3CC476D6-354A-42C9-A856-A534AD69C2AE}" srcOrd="1" destOrd="0" presId="urn:microsoft.com/office/officeart/2005/8/layout/hList7"/>
    <dgm:cxn modelId="{97172633-A06C-4938-A797-473CA85E7209}" type="presParOf" srcId="{F2818125-560D-4578-9112-CA453CBE7CFE}" destId="{E7547DB7-6B1B-468A-904D-4453FD5C3948}" srcOrd="2" destOrd="0" presId="urn:microsoft.com/office/officeart/2005/8/layout/hList7"/>
    <dgm:cxn modelId="{D04697F2-25ED-4EA4-B59E-835C29957BE1}" type="presParOf" srcId="{F2818125-560D-4578-9112-CA453CBE7CFE}" destId="{677FE68C-462F-42D2-A968-61233190E46C}" srcOrd="3" destOrd="0" presId="urn:microsoft.com/office/officeart/2005/8/layout/hList7"/>
    <dgm:cxn modelId="{DFAF2D53-BB49-4012-A902-DC344C3A0E39}" type="presParOf" srcId="{BC29FCFC-B3F4-4832-A920-612B6FE4D324}" destId="{DCBD6627-DE2A-492E-856C-9DF7D0DF99FD}" srcOrd="3" destOrd="0" presId="urn:microsoft.com/office/officeart/2005/8/layout/hList7"/>
    <dgm:cxn modelId="{64460EAC-2A82-4961-800A-629DEC553CBA}" type="presParOf" srcId="{BC29FCFC-B3F4-4832-A920-612B6FE4D324}" destId="{9E1472F2-508F-4482-9C27-10BB42B5CBA8}" srcOrd="4" destOrd="0" presId="urn:microsoft.com/office/officeart/2005/8/layout/hList7"/>
    <dgm:cxn modelId="{4A897C15-9D11-40FB-85BD-34D636BD3787}" type="presParOf" srcId="{9E1472F2-508F-4482-9C27-10BB42B5CBA8}" destId="{A7ED0965-373B-41C1-92E0-3C6C5F6751E4}" srcOrd="0" destOrd="0" presId="urn:microsoft.com/office/officeart/2005/8/layout/hList7"/>
    <dgm:cxn modelId="{9638A6BD-962B-48BC-8E63-AA6196C56456}" type="presParOf" srcId="{9E1472F2-508F-4482-9C27-10BB42B5CBA8}" destId="{70283C16-C6AC-4FEF-88EB-1855DDD74F3F}" srcOrd="1" destOrd="0" presId="urn:microsoft.com/office/officeart/2005/8/layout/hList7"/>
    <dgm:cxn modelId="{C9DED309-F8A2-4816-962A-C745EAD3CD95}" type="presParOf" srcId="{9E1472F2-508F-4482-9C27-10BB42B5CBA8}" destId="{25C33EFD-0610-454F-9000-D4C2293AE6BC}" srcOrd="2" destOrd="0" presId="urn:microsoft.com/office/officeart/2005/8/layout/hList7"/>
    <dgm:cxn modelId="{1CFBC5B6-E7EF-4046-B6BA-DDF957C4D8E4}" type="presParOf" srcId="{9E1472F2-508F-4482-9C27-10BB42B5CBA8}" destId="{3AE0703F-F7AE-44B6-B9CD-1789361B36AF}" srcOrd="3" destOrd="0" presId="urn:microsoft.com/office/officeart/2005/8/layout/hList7"/>
    <dgm:cxn modelId="{15C37F7D-63D4-4B6B-BA4E-893C1956306D}" type="presParOf" srcId="{BC29FCFC-B3F4-4832-A920-612B6FE4D324}" destId="{DC702387-A11C-4B84-BD35-1128C195975E}" srcOrd="5" destOrd="0" presId="urn:microsoft.com/office/officeart/2005/8/layout/hList7"/>
    <dgm:cxn modelId="{F4BEDD8F-C6EB-46FF-8148-DCC5DA3106EC}" type="presParOf" srcId="{BC29FCFC-B3F4-4832-A920-612B6FE4D324}" destId="{F946777B-1E20-4A7B-92CF-2F7C40C1FADF}" srcOrd="6" destOrd="0" presId="urn:microsoft.com/office/officeart/2005/8/layout/hList7"/>
    <dgm:cxn modelId="{15035DCB-F9AD-4F86-A016-B2AE09E4DB70}" type="presParOf" srcId="{F946777B-1E20-4A7B-92CF-2F7C40C1FADF}" destId="{F9A388A3-60FA-4505-BAF8-68C9F47F0193}" srcOrd="0" destOrd="0" presId="urn:microsoft.com/office/officeart/2005/8/layout/hList7"/>
    <dgm:cxn modelId="{4721BE8C-AABF-49DF-9A6E-D7921AF7A978}" type="presParOf" srcId="{F946777B-1E20-4A7B-92CF-2F7C40C1FADF}" destId="{C8665FFC-4326-4CB0-8828-CA63FD655754}" srcOrd="1" destOrd="0" presId="urn:microsoft.com/office/officeart/2005/8/layout/hList7"/>
    <dgm:cxn modelId="{09B01573-5130-4EE6-8EDA-D90F37D99941}" type="presParOf" srcId="{F946777B-1E20-4A7B-92CF-2F7C40C1FADF}" destId="{2C2D9F3F-E6B8-4D83-A889-AED11D22C14C}" srcOrd="2" destOrd="0" presId="urn:microsoft.com/office/officeart/2005/8/layout/hList7"/>
    <dgm:cxn modelId="{B3B6FE29-3078-45AD-8F2D-50F563E9C9FB}" type="presParOf" srcId="{F946777B-1E20-4A7B-92CF-2F7C40C1FADF}" destId="{8CEAF878-E36C-42CC-B9CC-2D15075A0B9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A318AD-BC44-4173-8D8F-9C3A4E94190A}" type="doc">
      <dgm:prSet loTypeId="urn:microsoft.com/office/officeart/2005/8/layout/chevron2" loCatId="list" qsTypeId="urn:microsoft.com/office/officeart/2005/8/quickstyle/simple5" qsCatId="simple" csTypeId="urn:microsoft.com/office/officeart/2005/8/colors/accent2_3" csCatId="accent2" phldr="1"/>
      <dgm:spPr/>
      <dgm:t>
        <a:bodyPr/>
        <a:lstStyle/>
        <a:p>
          <a:endParaRPr lang="tr-TR"/>
        </a:p>
      </dgm:t>
    </dgm:pt>
    <dgm:pt modelId="{1FE10ADA-FEDC-4634-A565-B15EC834D73A}">
      <dgm:prSet phldrT="[Metin]" custT="1"/>
      <dgm:spPr/>
      <dgm:t>
        <a:bodyPr/>
        <a:lstStyle/>
        <a:p>
          <a:endParaRPr lang="tr-TR" sz="2000" dirty="0" smtClean="0"/>
        </a:p>
        <a:p>
          <a:r>
            <a:rPr lang="tr-TR" sz="2000" b="1" dirty="0" smtClean="0"/>
            <a:t>Arama, Kurtarma ve Tahliye</a:t>
          </a:r>
          <a:endParaRPr lang="tr-TR" sz="2000" b="1" dirty="0"/>
        </a:p>
      </dgm:t>
    </dgm:pt>
    <dgm:pt modelId="{A69B01D9-AFE5-4142-B207-9F075A26992A}" type="parTrans" cxnId="{11E962CB-470E-4992-861D-9E64CFD503CF}">
      <dgm:prSet/>
      <dgm:spPr/>
      <dgm:t>
        <a:bodyPr/>
        <a:lstStyle/>
        <a:p>
          <a:endParaRPr lang="tr-TR"/>
        </a:p>
      </dgm:t>
    </dgm:pt>
    <dgm:pt modelId="{EADD8632-23DB-4CCA-A580-86D75EB35435}" type="sibTrans" cxnId="{11E962CB-470E-4992-861D-9E64CFD503CF}">
      <dgm:prSet/>
      <dgm:spPr/>
      <dgm:t>
        <a:bodyPr/>
        <a:lstStyle/>
        <a:p>
          <a:endParaRPr lang="tr-TR"/>
        </a:p>
      </dgm:t>
    </dgm:pt>
    <dgm:pt modelId="{ABBDE28B-D7B7-4BD5-80F8-FB990FBA3AAD}">
      <dgm:prSet phldrT="[Metin]"/>
      <dgm:spPr/>
      <dgm:t>
        <a:bodyPr/>
        <a:lstStyle/>
        <a:p>
          <a:r>
            <a:rPr lang="tr-TR" dirty="0" smtClean="0"/>
            <a:t>çok tehlikeli sınıfta yer alan işyerlerinde 30 çalışana, tehlikeli sınıfta yer alan işyerlerinde 40 çalışana ve az tehlikeli sınıfta yer alan işyerlerinde 50 çalışana kadar;</a:t>
          </a:r>
          <a:endParaRPr lang="tr-TR" dirty="0"/>
        </a:p>
      </dgm:t>
    </dgm:pt>
    <dgm:pt modelId="{0BE3088A-5D3E-4FD6-A97F-7298297A7BE7}" type="parTrans" cxnId="{7A9504E7-D175-47A1-B2A8-4177780AB5F3}">
      <dgm:prSet/>
      <dgm:spPr/>
      <dgm:t>
        <a:bodyPr/>
        <a:lstStyle/>
        <a:p>
          <a:endParaRPr lang="tr-TR"/>
        </a:p>
      </dgm:t>
    </dgm:pt>
    <dgm:pt modelId="{A31DF43A-1CA0-44DE-9197-AFF2FA4CB1BD}" type="sibTrans" cxnId="{7A9504E7-D175-47A1-B2A8-4177780AB5F3}">
      <dgm:prSet/>
      <dgm:spPr/>
      <dgm:t>
        <a:bodyPr/>
        <a:lstStyle/>
        <a:p>
          <a:endParaRPr lang="tr-TR"/>
        </a:p>
      </dgm:t>
    </dgm:pt>
    <dgm:pt modelId="{942BCA5B-6285-48BB-8B86-821AF8353FDA}">
      <dgm:prSet phldrT="[Metin]" custT="1"/>
      <dgm:spPr/>
      <dgm:t>
        <a:bodyPr/>
        <a:lstStyle/>
        <a:p>
          <a:r>
            <a:rPr lang="tr-TR" sz="2000" b="1" dirty="0" smtClean="0"/>
            <a:t>Yangınla Mücadele</a:t>
          </a:r>
          <a:endParaRPr lang="tr-TR" sz="2000" b="1" dirty="0"/>
        </a:p>
      </dgm:t>
    </dgm:pt>
    <dgm:pt modelId="{E669BC95-7D42-4308-AB4F-824C22C1F38F}" type="parTrans" cxnId="{25B3B236-732F-442C-AD8E-B65A7663C5F1}">
      <dgm:prSet/>
      <dgm:spPr/>
      <dgm:t>
        <a:bodyPr/>
        <a:lstStyle/>
        <a:p>
          <a:endParaRPr lang="tr-TR"/>
        </a:p>
      </dgm:t>
    </dgm:pt>
    <dgm:pt modelId="{54ABEAF2-45C3-43DA-8D5E-986B13713781}" type="sibTrans" cxnId="{25B3B236-732F-442C-AD8E-B65A7663C5F1}">
      <dgm:prSet/>
      <dgm:spPr/>
      <dgm:t>
        <a:bodyPr/>
        <a:lstStyle/>
        <a:p>
          <a:endParaRPr lang="tr-TR"/>
        </a:p>
      </dgm:t>
    </dgm:pt>
    <dgm:pt modelId="{02172713-EEF4-4E14-94F8-5AD85225A0E0}">
      <dgm:prSet phldrT="[Metin]"/>
      <dgm:spPr/>
      <dgm:t>
        <a:bodyPr/>
        <a:lstStyle/>
        <a:p>
          <a:r>
            <a:rPr lang="tr-TR" dirty="0" smtClean="0"/>
            <a:t>tehlike sınıfına göre her 30, 40 ve 50’ye kadar çalışan için birer destek elemanı daha görevlendirir.</a:t>
          </a:r>
          <a:endParaRPr lang="tr-TR" dirty="0"/>
        </a:p>
      </dgm:t>
    </dgm:pt>
    <dgm:pt modelId="{03851470-5171-4C07-A2DC-5134838EF262}" type="parTrans" cxnId="{EC500D00-79D2-45DC-A83A-1BEDE094A07F}">
      <dgm:prSet/>
      <dgm:spPr/>
      <dgm:t>
        <a:bodyPr/>
        <a:lstStyle/>
        <a:p>
          <a:endParaRPr lang="tr-TR"/>
        </a:p>
      </dgm:t>
    </dgm:pt>
    <dgm:pt modelId="{2DAC4B5E-3AB2-4804-8DFF-CD8AA01D60E8}" type="sibTrans" cxnId="{EC500D00-79D2-45DC-A83A-1BEDE094A07F}">
      <dgm:prSet/>
      <dgm:spPr/>
      <dgm:t>
        <a:bodyPr/>
        <a:lstStyle/>
        <a:p>
          <a:endParaRPr lang="tr-TR"/>
        </a:p>
      </dgm:t>
    </dgm:pt>
    <dgm:pt modelId="{88C7956D-57BF-4552-B21A-329E40DE9848}">
      <dgm:prSet phldrT="[Metin]" custT="1"/>
      <dgm:spPr/>
      <dgm:t>
        <a:bodyPr/>
        <a:lstStyle/>
        <a:p>
          <a:r>
            <a:rPr lang="tr-TR" sz="2000" b="1" dirty="0" smtClean="0"/>
            <a:t>İlk Yardım</a:t>
          </a:r>
          <a:endParaRPr lang="tr-TR" sz="2000" b="1" dirty="0"/>
        </a:p>
      </dgm:t>
    </dgm:pt>
    <dgm:pt modelId="{72CCA247-2D3C-4F21-AA0E-93EFD386A303}" type="sibTrans" cxnId="{08BF549B-4884-4B42-B11E-F11595284822}">
      <dgm:prSet/>
      <dgm:spPr/>
      <dgm:t>
        <a:bodyPr/>
        <a:lstStyle/>
        <a:p>
          <a:endParaRPr lang="tr-TR"/>
        </a:p>
      </dgm:t>
    </dgm:pt>
    <dgm:pt modelId="{17540341-D3DB-454F-A28A-D7F4AE9C7064}" type="parTrans" cxnId="{08BF549B-4884-4B42-B11E-F11595284822}">
      <dgm:prSet/>
      <dgm:spPr/>
      <dgm:t>
        <a:bodyPr/>
        <a:lstStyle/>
        <a:p>
          <a:endParaRPr lang="tr-TR"/>
        </a:p>
      </dgm:t>
    </dgm:pt>
    <dgm:pt modelId="{852F5754-B05B-411E-A420-2A6EA07DCC55}">
      <dgm:prSet custT="1"/>
      <dgm:spPr/>
      <dgm:t>
        <a:bodyPr/>
        <a:lstStyle/>
        <a:p>
          <a:r>
            <a:rPr lang="tr-TR" sz="2400" dirty="0" smtClean="0"/>
            <a:t> Az tehlikeli işyerlerinde, her 20 çalışan için 1 ilkyardımcı,</a:t>
          </a:r>
          <a:endParaRPr lang="tr-TR" sz="2400" dirty="0"/>
        </a:p>
      </dgm:t>
    </dgm:pt>
    <dgm:pt modelId="{0A1177FE-0241-4BE8-9D16-CF72FCF1EFB5}" type="parTrans" cxnId="{6D6A4E75-5D69-4764-811D-4627436A81C9}">
      <dgm:prSet/>
      <dgm:spPr/>
      <dgm:t>
        <a:bodyPr/>
        <a:lstStyle/>
        <a:p>
          <a:endParaRPr lang="tr-TR"/>
        </a:p>
      </dgm:t>
    </dgm:pt>
    <dgm:pt modelId="{839D41B2-79D7-4A44-87E6-955593F49A19}" type="sibTrans" cxnId="{6D6A4E75-5D69-4764-811D-4627436A81C9}">
      <dgm:prSet/>
      <dgm:spPr/>
      <dgm:t>
        <a:bodyPr/>
        <a:lstStyle/>
        <a:p>
          <a:endParaRPr lang="tr-TR"/>
        </a:p>
      </dgm:t>
    </dgm:pt>
    <dgm:pt modelId="{02FAB231-5328-4C41-B85D-92365D996037}">
      <dgm:prSet custT="1"/>
      <dgm:spPr/>
      <dgm:t>
        <a:bodyPr/>
        <a:lstStyle/>
        <a:p>
          <a:r>
            <a:rPr lang="tr-TR" sz="2400" dirty="0" smtClean="0"/>
            <a:t> Tehlikeli işyerlerinde, her 15 çalışana kadar 1 ilkyardımcı,</a:t>
          </a:r>
          <a:endParaRPr lang="tr-TR" sz="2400" dirty="0"/>
        </a:p>
      </dgm:t>
    </dgm:pt>
    <dgm:pt modelId="{65388958-7DE7-4760-B655-A6C8091903AC}" type="parTrans" cxnId="{F80D4FC2-96ED-4756-8217-1F6E8EF42A80}">
      <dgm:prSet/>
      <dgm:spPr/>
      <dgm:t>
        <a:bodyPr/>
        <a:lstStyle/>
        <a:p>
          <a:endParaRPr lang="tr-TR"/>
        </a:p>
      </dgm:t>
    </dgm:pt>
    <dgm:pt modelId="{7E5658EE-072B-4769-81CB-C995CD41158D}" type="sibTrans" cxnId="{F80D4FC2-96ED-4756-8217-1F6E8EF42A80}">
      <dgm:prSet/>
      <dgm:spPr/>
      <dgm:t>
        <a:bodyPr/>
        <a:lstStyle/>
        <a:p>
          <a:endParaRPr lang="tr-TR"/>
        </a:p>
      </dgm:t>
    </dgm:pt>
    <dgm:pt modelId="{C907BA3B-706A-4043-8C5C-2E02C066BC99}">
      <dgm:prSet custT="1"/>
      <dgm:spPr/>
      <dgm:t>
        <a:bodyPr/>
        <a:lstStyle/>
        <a:p>
          <a:r>
            <a:rPr lang="tr-TR" sz="2400" dirty="0" smtClean="0"/>
            <a:t> Çok tehlikeli işyerlerinde, her 10 çalışana kadar 1 ilkyardımcı, bulundurması zorunludur. </a:t>
          </a:r>
          <a:endParaRPr lang="tr-TR" sz="2400" dirty="0"/>
        </a:p>
      </dgm:t>
    </dgm:pt>
    <dgm:pt modelId="{E6A4A5A4-F35C-4908-8C66-61EF4EE1DA28}" type="parTrans" cxnId="{0DC24243-4156-45DD-9BD5-1CB15EEE12B6}">
      <dgm:prSet/>
      <dgm:spPr/>
      <dgm:t>
        <a:bodyPr/>
        <a:lstStyle/>
        <a:p>
          <a:endParaRPr lang="tr-TR"/>
        </a:p>
      </dgm:t>
    </dgm:pt>
    <dgm:pt modelId="{62746259-3DD4-4AED-8E5E-F64A54CFB061}" type="sibTrans" cxnId="{0DC24243-4156-45DD-9BD5-1CB15EEE12B6}">
      <dgm:prSet/>
      <dgm:spPr/>
      <dgm:t>
        <a:bodyPr/>
        <a:lstStyle/>
        <a:p>
          <a:endParaRPr lang="tr-TR"/>
        </a:p>
      </dgm:t>
    </dgm:pt>
    <dgm:pt modelId="{8758802A-8451-40D5-A722-E34A23FCBC2A}" type="pres">
      <dgm:prSet presAssocID="{0EA318AD-BC44-4173-8D8F-9C3A4E94190A}" presName="linearFlow" presStyleCnt="0">
        <dgm:presLayoutVars>
          <dgm:dir/>
          <dgm:animLvl val="lvl"/>
          <dgm:resizeHandles val="exact"/>
        </dgm:presLayoutVars>
      </dgm:prSet>
      <dgm:spPr/>
      <dgm:t>
        <a:bodyPr/>
        <a:lstStyle/>
        <a:p>
          <a:endParaRPr lang="tr-TR"/>
        </a:p>
      </dgm:t>
    </dgm:pt>
    <dgm:pt modelId="{0E235E69-68E9-4DD8-A383-CCD2B9D7ED02}" type="pres">
      <dgm:prSet presAssocID="{1FE10ADA-FEDC-4634-A565-B15EC834D73A}" presName="composite" presStyleCnt="0"/>
      <dgm:spPr/>
    </dgm:pt>
    <dgm:pt modelId="{D7171EF2-366E-460E-875D-F3326819A1CE}" type="pres">
      <dgm:prSet presAssocID="{1FE10ADA-FEDC-4634-A565-B15EC834D73A}" presName="parentText" presStyleLbl="alignNode1" presStyleIdx="0" presStyleCnt="3">
        <dgm:presLayoutVars>
          <dgm:chMax val="1"/>
          <dgm:bulletEnabled val="1"/>
        </dgm:presLayoutVars>
      </dgm:prSet>
      <dgm:spPr/>
      <dgm:t>
        <a:bodyPr/>
        <a:lstStyle/>
        <a:p>
          <a:endParaRPr lang="tr-TR"/>
        </a:p>
      </dgm:t>
    </dgm:pt>
    <dgm:pt modelId="{C84B2787-5A8C-49ED-BF0B-ED65F7DA3056}" type="pres">
      <dgm:prSet presAssocID="{1FE10ADA-FEDC-4634-A565-B15EC834D73A}" presName="descendantText" presStyleLbl="alignAcc1" presStyleIdx="0" presStyleCnt="3">
        <dgm:presLayoutVars>
          <dgm:bulletEnabled val="1"/>
        </dgm:presLayoutVars>
      </dgm:prSet>
      <dgm:spPr/>
      <dgm:t>
        <a:bodyPr/>
        <a:lstStyle/>
        <a:p>
          <a:endParaRPr lang="tr-TR"/>
        </a:p>
      </dgm:t>
    </dgm:pt>
    <dgm:pt modelId="{A3CC9DCB-E5CC-47E1-9EA6-F5D4515E34A7}" type="pres">
      <dgm:prSet presAssocID="{EADD8632-23DB-4CCA-A580-86D75EB35435}" presName="sp" presStyleCnt="0"/>
      <dgm:spPr/>
    </dgm:pt>
    <dgm:pt modelId="{547A4365-30FB-47A0-90E0-48277472C157}" type="pres">
      <dgm:prSet presAssocID="{942BCA5B-6285-48BB-8B86-821AF8353FDA}" presName="composite" presStyleCnt="0"/>
      <dgm:spPr/>
    </dgm:pt>
    <dgm:pt modelId="{36111706-3173-4F8D-8A32-5A068417B6DC}" type="pres">
      <dgm:prSet presAssocID="{942BCA5B-6285-48BB-8B86-821AF8353FDA}" presName="parentText" presStyleLbl="alignNode1" presStyleIdx="1" presStyleCnt="3">
        <dgm:presLayoutVars>
          <dgm:chMax val="1"/>
          <dgm:bulletEnabled val="1"/>
        </dgm:presLayoutVars>
      </dgm:prSet>
      <dgm:spPr/>
      <dgm:t>
        <a:bodyPr/>
        <a:lstStyle/>
        <a:p>
          <a:endParaRPr lang="tr-TR"/>
        </a:p>
      </dgm:t>
    </dgm:pt>
    <dgm:pt modelId="{95A74F86-085A-4916-B057-99263C06E79D}" type="pres">
      <dgm:prSet presAssocID="{942BCA5B-6285-48BB-8B86-821AF8353FDA}" presName="descendantText" presStyleLbl="alignAcc1" presStyleIdx="1" presStyleCnt="3">
        <dgm:presLayoutVars>
          <dgm:bulletEnabled val="1"/>
        </dgm:presLayoutVars>
      </dgm:prSet>
      <dgm:spPr/>
      <dgm:t>
        <a:bodyPr/>
        <a:lstStyle/>
        <a:p>
          <a:endParaRPr lang="tr-TR"/>
        </a:p>
      </dgm:t>
    </dgm:pt>
    <dgm:pt modelId="{659D7A04-2CC8-4298-B644-86BF0B5E9696}" type="pres">
      <dgm:prSet presAssocID="{54ABEAF2-45C3-43DA-8D5E-986B13713781}" presName="sp" presStyleCnt="0"/>
      <dgm:spPr/>
    </dgm:pt>
    <dgm:pt modelId="{FBEE729B-5E1B-4F19-9D35-DA74934A4A11}" type="pres">
      <dgm:prSet presAssocID="{88C7956D-57BF-4552-B21A-329E40DE9848}" presName="composite" presStyleCnt="0"/>
      <dgm:spPr/>
    </dgm:pt>
    <dgm:pt modelId="{85BAB300-027B-4DF3-BB29-FE1339871852}" type="pres">
      <dgm:prSet presAssocID="{88C7956D-57BF-4552-B21A-329E40DE9848}" presName="parentText" presStyleLbl="alignNode1" presStyleIdx="2" presStyleCnt="3" custLinFactNeighborX="0" custLinFactNeighborY="-6503">
        <dgm:presLayoutVars>
          <dgm:chMax val="1"/>
          <dgm:bulletEnabled val="1"/>
        </dgm:presLayoutVars>
      </dgm:prSet>
      <dgm:spPr/>
      <dgm:t>
        <a:bodyPr/>
        <a:lstStyle/>
        <a:p>
          <a:endParaRPr lang="tr-TR"/>
        </a:p>
      </dgm:t>
    </dgm:pt>
    <dgm:pt modelId="{7C390967-D5BE-43A8-AD45-55079EBF7E50}" type="pres">
      <dgm:prSet presAssocID="{88C7956D-57BF-4552-B21A-329E40DE9848}" presName="descendantText" presStyleLbl="alignAcc1" presStyleIdx="2" presStyleCnt="3" custScaleY="156900">
        <dgm:presLayoutVars>
          <dgm:bulletEnabled val="1"/>
        </dgm:presLayoutVars>
      </dgm:prSet>
      <dgm:spPr/>
      <dgm:t>
        <a:bodyPr/>
        <a:lstStyle/>
        <a:p>
          <a:endParaRPr lang="tr-TR"/>
        </a:p>
      </dgm:t>
    </dgm:pt>
  </dgm:ptLst>
  <dgm:cxnLst>
    <dgm:cxn modelId="{9143C048-34AE-416D-B942-34B92AECAFDE}" type="presOf" srcId="{C907BA3B-706A-4043-8C5C-2E02C066BC99}" destId="{7C390967-D5BE-43A8-AD45-55079EBF7E50}" srcOrd="0" destOrd="2" presId="urn:microsoft.com/office/officeart/2005/8/layout/chevron2"/>
    <dgm:cxn modelId="{0DC24243-4156-45DD-9BD5-1CB15EEE12B6}" srcId="{88C7956D-57BF-4552-B21A-329E40DE9848}" destId="{C907BA3B-706A-4043-8C5C-2E02C066BC99}" srcOrd="2" destOrd="0" parTransId="{E6A4A5A4-F35C-4908-8C66-61EF4EE1DA28}" sibTransId="{62746259-3DD4-4AED-8E5E-F64A54CFB061}"/>
    <dgm:cxn modelId="{766342D6-456C-46B4-9485-79912A92C380}" type="presOf" srcId="{02FAB231-5328-4C41-B85D-92365D996037}" destId="{7C390967-D5BE-43A8-AD45-55079EBF7E50}" srcOrd="0" destOrd="1" presId="urn:microsoft.com/office/officeart/2005/8/layout/chevron2"/>
    <dgm:cxn modelId="{087C3EDC-748D-4EEA-A8D3-4CF6A8A20CB3}" type="presOf" srcId="{88C7956D-57BF-4552-B21A-329E40DE9848}" destId="{85BAB300-027B-4DF3-BB29-FE1339871852}" srcOrd="0" destOrd="0" presId="urn:microsoft.com/office/officeart/2005/8/layout/chevron2"/>
    <dgm:cxn modelId="{9780DDA1-2448-4D3B-B981-9259CA5F91BA}" type="presOf" srcId="{1FE10ADA-FEDC-4634-A565-B15EC834D73A}" destId="{D7171EF2-366E-460E-875D-F3326819A1CE}" srcOrd="0" destOrd="0" presId="urn:microsoft.com/office/officeart/2005/8/layout/chevron2"/>
    <dgm:cxn modelId="{DA9C07C9-439A-4C0B-AD60-D6EACE3C2440}" type="presOf" srcId="{02172713-EEF4-4E14-94F8-5AD85225A0E0}" destId="{95A74F86-085A-4916-B057-99263C06E79D}" srcOrd="0" destOrd="0" presId="urn:microsoft.com/office/officeart/2005/8/layout/chevron2"/>
    <dgm:cxn modelId="{DCC3028A-4D8A-460F-A4D6-2708904908E7}" type="presOf" srcId="{0EA318AD-BC44-4173-8D8F-9C3A4E94190A}" destId="{8758802A-8451-40D5-A722-E34A23FCBC2A}" srcOrd="0" destOrd="0" presId="urn:microsoft.com/office/officeart/2005/8/layout/chevron2"/>
    <dgm:cxn modelId="{7A9504E7-D175-47A1-B2A8-4177780AB5F3}" srcId="{1FE10ADA-FEDC-4634-A565-B15EC834D73A}" destId="{ABBDE28B-D7B7-4BD5-80F8-FB990FBA3AAD}" srcOrd="0" destOrd="0" parTransId="{0BE3088A-5D3E-4FD6-A97F-7298297A7BE7}" sibTransId="{A31DF43A-1CA0-44DE-9197-AFF2FA4CB1BD}"/>
    <dgm:cxn modelId="{4BC78DC5-8575-4616-861B-0789EDB26CB4}" type="presOf" srcId="{852F5754-B05B-411E-A420-2A6EA07DCC55}" destId="{7C390967-D5BE-43A8-AD45-55079EBF7E50}" srcOrd="0" destOrd="0" presId="urn:microsoft.com/office/officeart/2005/8/layout/chevron2"/>
    <dgm:cxn modelId="{2DDBF908-2748-4A38-A264-B37B443B967C}" type="presOf" srcId="{942BCA5B-6285-48BB-8B86-821AF8353FDA}" destId="{36111706-3173-4F8D-8A32-5A068417B6DC}" srcOrd="0" destOrd="0" presId="urn:microsoft.com/office/officeart/2005/8/layout/chevron2"/>
    <dgm:cxn modelId="{6D6A4E75-5D69-4764-811D-4627436A81C9}" srcId="{88C7956D-57BF-4552-B21A-329E40DE9848}" destId="{852F5754-B05B-411E-A420-2A6EA07DCC55}" srcOrd="0" destOrd="0" parTransId="{0A1177FE-0241-4BE8-9D16-CF72FCF1EFB5}" sibTransId="{839D41B2-79D7-4A44-87E6-955593F49A19}"/>
    <dgm:cxn modelId="{11E962CB-470E-4992-861D-9E64CFD503CF}" srcId="{0EA318AD-BC44-4173-8D8F-9C3A4E94190A}" destId="{1FE10ADA-FEDC-4634-A565-B15EC834D73A}" srcOrd="0" destOrd="0" parTransId="{A69B01D9-AFE5-4142-B207-9F075A26992A}" sibTransId="{EADD8632-23DB-4CCA-A580-86D75EB35435}"/>
    <dgm:cxn modelId="{25B3B236-732F-442C-AD8E-B65A7663C5F1}" srcId="{0EA318AD-BC44-4173-8D8F-9C3A4E94190A}" destId="{942BCA5B-6285-48BB-8B86-821AF8353FDA}" srcOrd="1" destOrd="0" parTransId="{E669BC95-7D42-4308-AB4F-824C22C1F38F}" sibTransId="{54ABEAF2-45C3-43DA-8D5E-986B13713781}"/>
    <dgm:cxn modelId="{F80D4FC2-96ED-4756-8217-1F6E8EF42A80}" srcId="{88C7956D-57BF-4552-B21A-329E40DE9848}" destId="{02FAB231-5328-4C41-B85D-92365D996037}" srcOrd="1" destOrd="0" parTransId="{65388958-7DE7-4760-B655-A6C8091903AC}" sibTransId="{7E5658EE-072B-4769-81CB-C995CD41158D}"/>
    <dgm:cxn modelId="{EC500D00-79D2-45DC-A83A-1BEDE094A07F}" srcId="{942BCA5B-6285-48BB-8B86-821AF8353FDA}" destId="{02172713-EEF4-4E14-94F8-5AD85225A0E0}" srcOrd="0" destOrd="0" parTransId="{03851470-5171-4C07-A2DC-5134838EF262}" sibTransId="{2DAC4B5E-3AB2-4804-8DFF-CD8AA01D60E8}"/>
    <dgm:cxn modelId="{CEBA7237-6E8E-4422-9629-4157F43B24E0}" type="presOf" srcId="{ABBDE28B-D7B7-4BD5-80F8-FB990FBA3AAD}" destId="{C84B2787-5A8C-49ED-BF0B-ED65F7DA3056}" srcOrd="0" destOrd="0" presId="urn:microsoft.com/office/officeart/2005/8/layout/chevron2"/>
    <dgm:cxn modelId="{08BF549B-4884-4B42-B11E-F11595284822}" srcId="{0EA318AD-BC44-4173-8D8F-9C3A4E94190A}" destId="{88C7956D-57BF-4552-B21A-329E40DE9848}" srcOrd="2" destOrd="0" parTransId="{17540341-D3DB-454F-A28A-D7F4AE9C7064}" sibTransId="{72CCA247-2D3C-4F21-AA0E-93EFD386A303}"/>
    <dgm:cxn modelId="{30D2A8DE-1975-4842-AEBD-347C4E85D48F}" type="presParOf" srcId="{8758802A-8451-40D5-A722-E34A23FCBC2A}" destId="{0E235E69-68E9-4DD8-A383-CCD2B9D7ED02}" srcOrd="0" destOrd="0" presId="urn:microsoft.com/office/officeart/2005/8/layout/chevron2"/>
    <dgm:cxn modelId="{5B43C98A-6DD0-43FC-A013-E09D14E2D0D4}" type="presParOf" srcId="{0E235E69-68E9-4DD8-A383-CCD2B9D7ED02}" destId="{D7171EF2-366E-460E-875D-F3326819A1CE}" srcOrd="0" destOrd="0" presId="urn:microsoft.com/office/officeart/2005/8/layout/chevron2"/>
    <dgm:cxn modelId="{9EF20FB2-DEB2-409D-A3DF-03A1A1F3DD97}" type="presParOf" srcId="{0E235E69-68E9-4DD8-A383-CCD2B9D7ED02}" destId="{C84B2787-5A8C-49ED-BF0B-ED65F7DA3056}" srcOrd="1" destOrd="0" presId="urn:microsoft.com/office/officeart/2005/8/layout/chevron2"/>
    <dgm:cxn modelId="{E1CB18A4-3684-45C5-8964-85D3C09058D9}" type="presParOf" srcId="{8758802A-8451-40D5-A722-E34A23FCBC2A}" destId="{A3CC9DCB-E5CC-47E1-9EA6-F5D4515E34A7}" srcOrd="1" destOrd="0" presId="urn:microsoft.com/office/officeart/2005/8/layout/chevron2"/>
    <dgm:cxn modelId="{8422B330-660A-4497-B24F-B7487263C047}" type="presParOf" srcId="{8758802A-8451-40D5-A722-E34A23FCBC2A}" destId="{547A4365-30FB-47A0-90E0-48277472C157}" srcOrd="2" destOrd="0" presId="urn:microsoft.com/office/officeart/2005/8/layout/chevron2"/>
    <dgm:cxn modelId="{12BC54C2-4DDA-4A44-A170-5B0EFA82E2F2}" type="presParOf" srcId="{547A4365-30FB-47A0-90E0-48277472C157}" destId="{36111706-3173-4F8D-8A32-5A068417B6DC}" srcOrd="0" destOrd="0" presId="urn:microsoft.com/office/officeart/2005/8/layout/chevron2"/>
    <dgm:cxn modelId="{ED0F87D4-8B2C-440E-994A-A5989EAB9723}" type="presParOf" srcId="{547A4365-30FB-47A0-90E0-48277472C157}" destId="{95A74F86-085A-4916-B057-99263C06E79D}" srcOrd="1" destOrd="0" presId="urn:microsoft.com/office/officeart/2005/8/layout/chevron2"/>
    <dgm:cxn modelId="{3B5120D5-6D89-4C78-BDE4-B508DF3B4154}" type="presParOf" srcId="{8758802A-8451-40D5-A722-E34A23FCBC2A}" destId="{659D7A04-2CC8-4298-B644-86BF0B5E9696}" srcOrd="3" destOrd="0" presId="urn:microsoft.com/office/officeart/2005/8/layout/chevron2"/>
    <dgm:cxn modelId="{A72110C0-34E8-4D58-A165-EB65640A4C6F}" type="presParOf" srcId="{8758802A-8451-40D5-A722-E34A23FCBC2A}" destId="{FBEE729B-5E1B-4F19-9D35-DA74934A4A11}" srcOrd="4" destOrd="0" presId="urn:microsoft.com/office/officeart/2005/8/layout/chevron2"/>
    <dgm:cxn modelId="{2BF219F5-A3C4-40D1-8756-90A10A1744B1}" type="presParOf" srcId="{FBEE729B-5E1B-4F19-9D35-DA74934A4A11}" destId="{85BAB300-027B-4DF3-BB29-FE1339871852}" srcOrd="0" destOrd="0" presId="urn:microsoft.com/office/officeart/2005/8/layout/chevron2"/>
    <dgm:cxn modelId="{FACD424F-02F0-441A-B809-2A86137621A2}" type="presParOf" srcId="{FBEE729B-5E1B-4F19-9D35-DA74934A4A11}" destId="{7C390967-D5BE-43A8-AD45-55079EBF7E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3C720-B33E-43BA-A77B-2953756BD85D}">
      <dsp:nvSpPr>
        <dsp:cNvPr id="0" name=""/>
        <dsp:cNvSpPr/>
      </dsp:nvSpPr>
      <dsp:spPr>
        <a:xfrm rot="5400000">
          <a:off x="4246870" y="-2817680"/>
          <a:ext cx="1403460" cy="738968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tr-TR" sz="3200" b="1" kern="1200" dirty="0" smtClean="0"/>
            <a:t>İş Sağlığı ve Güvenliği Kurulu Oluşturulacak</a:t>
          </a:r>
          <a:endParaRPr lang="tr-TR" sz="3200" b="1" kern="1200" dirty="0"/>
        </a:p>
      </dsp:txBody>
      <dsp:txXfrm rot="-5400000">
        <a:off x="1253757" y="243944"/>
        <a:ext cx="7321176" cy="1266438"/>
      </dsp:txXfrm>
    </dsp:sp>
    <dsp:sp modelId="{F7CA910A-B2E8-40DF-B321-14A28AFB5C33}">
      <dsp:nvSpPr>
        <dsp:cNvPr id="0" name=""/>
        <dsp:cNvSpPr/>
      </dsp:nvSpPr>
      <dsp:spPr>
        <a:xfrm>
          <a:off x="553" y="182686"/>
          <a:ext cx="1253203" cy="138895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22. Madde</a:t>
          </a:r>
          <a:endParaRPr lang="tr-TR" sz="2400" kern="1200" dirty="0"/>
        </a:p>
      </dsp:txBody>
      <dsp:txXfrm>
        <a:off x="61729" y="243862"/>
        <a:ext cx="1130851" cy="1266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FAEFC-DEB3-4A43-BD15-F1781456798D}" type="datetimeFigureOut">
              <a:rPr lang="tr-TR" smtClean="0"/>
              <a:t>15.01.2018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BEBC6-CAA8-4735-98A3-0C9E1D6026C8}" type="slidenum">
              <a:rPr lang="tr-TR" smtClean="0"/>
              <a:t>‹#›</a:t>
            </a:fld>
            <a:endParaRPr lang="tr-TR"/>
          </a:p>
        </p:txBody>
      </p:sp>
    </p:spTree>
    <p:extLst>
      <p:ext uri="{BB962C8B-B14F-4D97-AF65-F5344CB8AC3E}">
        <p14:creationId xmlns:p14="http://schemas.microsoft.com/office/powerpoint/2010/main" val="229937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79C6B-C882-455B-91AE-4C35DDF058DE}" type="slidenum">
              <a:rPr lang="en-GB" smtClean="0">
                <a:solidFill>
                  <a:prstClr val="black"/>
                </a:solidFill>
              </a:rPr>
              <a:pPr fontAlgn="base">
                <a:spcBef>
                  <a:spcPct val="0"/>
                </a:spcBef>
                <a:spcAft>
                  <a:spcPct val="0"/>
                </a:spcAft>
                <a:defRPr/>
              </a:pPr>
              <a:t>2</a:t>
            </a:fld>
            <a:endParaRPr lang="en-GB" smtClean="0">
              <a:solidFill>
                <a:prstClr val="black"/>
              </a:solidFill>
            </a:endParaRPr>
          </a:p>
        </p:txBody>
      </p:sp>
    </p:spTree>
    <p:extLst>
      <p:ext uri="{BB962C8B-B14F-4D97-AF65-F5344CB8AC3E}">
        <p14:creationId xmlns:p14="http://schemas.microsoft.com/office/powerpoint/2010/main" val="83275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92A0B-6AC2-4770-8B3D-13AF74D72D1C}" type="slidenum">
              <a:rPr lang="en-GB" smtClean="0">
                <a:solidFill>
                  <a:prstClr val="black"/>
                </a:solidFill>
              </a:rPr>
              <a:pPr fontAlgn="base">
                <a:spcBef>
                  <a:spcPct val="0"/>
                </a:spcBef>
                <a:spcAft>
                  <a:spcPct val="0"/>
                </a:spcAft>
                <a:defRPr/>
              </a:pPr>
              <a:t>4</a:t>
            </a:fld>
            <a:endParaRPr lang="en-GB" smtClean="0">
              <a:solidFill>
                <a:prstClr val="black"/>
              </a:solidFill>
            </a:endParaRPr>
          </a:p>
        </p:txBody>
      </p:sp>
    </p:spTree>
    <p:extLst>
      <p:ext uri="{BB962C8B-B14F-4D97-AF65-F5344CB8AC3E}">
        <p14:creationId xmlns:p14="http://schemas.microsoft.com/office/powerpoint/2010/main" val="192283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90367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75500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3452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0655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56455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23193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99470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44286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43253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95359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6999693"/>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80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1338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93870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158173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7583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281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4652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01528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49321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48615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80721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352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6218180"/>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9225294"/>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97832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90133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28077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00085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03816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2247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53325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08969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711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83814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25714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22037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2473886"/>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88892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26737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4588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86516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61925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51662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2277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48854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441485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63104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79648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37197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7113005"/>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48946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80345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12163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113545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536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65198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7807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46050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67777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48698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0384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25529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990158"/>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71219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904940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387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88786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59380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07153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53936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68763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23006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31750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520820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47075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7784470"/>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0393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76656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887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53084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93237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38382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95192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64350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84945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67495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67005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449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04695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1464771"/>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45507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08660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6580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94780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99684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16509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74972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99666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598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03749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165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2905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7720234"/>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26838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086879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25660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05778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34989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22845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06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402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71879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26653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423398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58515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58857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4195997"/>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02532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3802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32527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692695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4497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030486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502916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8542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84378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2869482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487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504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5483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3195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895634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7065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962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018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8265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432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6820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6013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668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5368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4358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8403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470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95121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7815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1239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220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592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587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3204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7071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8159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879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40828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3681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8220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996470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835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4786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99956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7507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0832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4968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7548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40378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4880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21087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7853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725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9740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7817575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6169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77753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8242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7195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6255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68352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06708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93267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71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9011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4794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76326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7644959"/>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64612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2781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1051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90540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1692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6310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486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9291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7945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86638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97488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2795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3779343"/>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590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2108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29203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solidFill>
                  <a:prstClr val="black">
                    <a:tint val="75000"/>
                  </a:prstClr>
                </a:solidFill>
              </a:rPr>
              <a:pPr/>
              <a:t>15.01.2018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41005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solidFill>
                  <a:prstClr val="black">
                    <a:tint val="75000"/>
                  </a:prstClr>
                </a:solidFill>
              </a:rPr>
              <a:pPr/>
              <a:t>15.01.2018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245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23808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solidFill>
                  <a:prstClr val="black">
                    <a:tint val="75000"/>
                  </a:prstClr>
                </a:solidFill>
              </a:rPr>
              <a:pPr/>
              <a:t>15.01.2018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26021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6772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2894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6646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108645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solidFill>
                  <a:prstClr val="black">
                    <a:tint val="75000"/>
                  </a:prstClr>
                </a:solidFill>
              </a:rPr>
              <a:pPr/>
              <a:t>15.01.2018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87066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3131961"/>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2279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239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solidFill>
                  <a:prstClr val="black">
                    <a:tint val="75000"/>
                  </a:prstClr>
                </a:solidFill>
              </a:rPr>
              <a:pPr/>
              <a:t>15.01.2018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384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29134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4605928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995569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66585760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2758892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67529198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07549021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1665586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80452514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68455534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3420533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4389804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997420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94454688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05937244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1790987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93721817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solidFill>
                  <a:prstClr val="black">
                    <a:tint val="75000"/>
                  </a:prstClr>
                </a:solidFill>
              </a:rPr>
              <a:pPr/>
              <a:t>15.01.2018</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solidFill>
                  <a:prstClr val="black">
                    <a:tint val="75000"/>
                  </a:prstClr>
                </a:solidFill>
              </a:rPr>
              <a:pPr/>
              <a:t>‹#›</a:t>
            </a:fld>
            <a:endParaRPr lang="tr-TR">
              <a:solidFill>
                <a:prstClr val="black">
                  <a:tint val="75000"/>
                </a:prstClr>
              </a:solidFill>
            </a:endParaRPr>
          </a:p>
        </p:txBody>
      </p:sp>
      <p:pic>
        <p:nvPicPr>
          <p:cNvPr id="7" name="7 Resim" descr="powerpoint3.jpg"/>
          <p:cNvPicPr>
            <a:picLocks noChangeAspect="1"/>
          </p:cNvPicPr>
          <p:nvPr/>
        </p:nvPicPr>
        <p:blipFill>
          <a:blip r:embed="rId1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299358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97.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8.jpg"/><Relationship Id="rId2" Type="http://schemas.openxmlformats.org/officeDocument/2006/relationships/diagramData" Target="../diagrams/data12.xml"/><Relationship Id="rId1" Type="http://schemas.openxmlformats.org/officeDocument/2006/relationships/slideLayout" Target="../slideLayouts/slideLayout10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121.xml"/><Relationship Id="rId1" Type="http://schemas.openxmlformats.org/officeDocument/2006/relationships/vmlDrawing" Target="../drawings/vmlDrawing1.v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14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a:t>
            </a:fld>
            <a:endParaRPr lang="tr-TR">
              <a:solidFill>
                <a:prstClr val="black">
                  <a:tint val="75000"/>
                </a:prstClr>
              </a:solidFill>
            </a:endParaRPr>
          </a:p>
        </p:txBody>
      </p:sp>
      <p:sp>
        <p:nvSpPr>
          <p:cNvPr id="5" name="Rectangle 2"/>
          <p:cNvSpPr>
            <a:spLocks noGrp="1" noChangeArrowheads="1"/>
          </p:cNvSpPr>
          <p:nvPr>
            <p:ph type="title"/>
          </p:nvPr>
        </p:nvSpPr>
        <p:spPr bwMode="gray">
          <a:xfrm>
            <a:off x="2999855" y="332657"/>
            <a:ext cx="6754319" cy="612501"/>
          </a:xfrm>
        </p:spPr>
        <p:txBody>
          <a:bodyPr>
            <a:normAutofit fontScale="90000"/>
          </a:bodyPr>
          <a:lstStyle/>
          <a:p>
            <a:pPr algn="ctr" eaLnBrk="1" hangingPunct="1"/>
            <a:r>
              <a:rPr lang="tr-TR" b="1" dirty="0" smtClean="0">
                <a:solidFill>
                  <a:srgbClr val="FF0000"/>
                </a:solidFill>
              </a:rPr>
              <a:t>İŞ GÜVENLİĞİ NEDİR?</a:t>
            </a:r>
          </a:p>
        </p:txBody>
      </p:sp>
      <p:sp>
        <p:nvSpPr>
          <p:cNvPr id="6" name="Rectangle 3"/>
          <p:cNvSpPr>
            <a:spLocks noChangeArrowheads="1"/>
          </p:cNvSpPr>
          <p:nvPr/>
        </p:nvSpPr>
        <p:spPr bwMode="auto">
          <a:xfrm>
            <a:off x="1952597" y="1000109"/>
            <a:ext cx="8259205" cy="3191290"/>
          </a:xfrm>
          <a:prstGeom prst="rect">
            <a:avLst/>
          </a:prstGeom>
          <a:noFill/>
          <a:ln w="9525">
            <a:noFill/>
            <a:miter lim="800000"/>
            <a:headEnd/>
            <a:tailEnd/>
          </a:ln>
        </p:spPr>
        <p:txBody>
          <a:bodyPr lIns="82845" tIns="41423" rIns="82845" bIns="41423"/>
          <a:lstStyle/>
          <a:p>
            <a:pPr algn="just" defTabSz="827653"/>
            <a:r>
              <a:rPr lang="tr-TR" sz="2400" dirty="0">
                <a:solidFill>
                  <a:prstClr val="black">
                    <a:lumMod val="95000"/>
                  </a:prstClr>
                </a:solidFill>
              </a:rPr>
              <a:t>İşyerinde işin yürütülmesi ile ilgili olarak meydana gelen tehlikelerden, sağlığa zarar verebilecek şartlardan korunmak ve daha iyi bir iş ortamı oluşturmak için  yapılan sistemli ve bilimsel çalışmalardır.</a:t>
            </a:r>
            <a:endParaRPr lang="en-US" sz="2400" dirty="0">
              <a:solidFill>
                <a:prstClr val="black">
                  <a:lumMod val="95000"/>
                </a:prstClr>
              </a:solidFill>
            </a:endParaRPr>
          </a:p>
          <a:p>
            <a:pPr defTabSz="827653"/>
            <a:endParaRPr lang="tr-TR" sz="2900" dirty="0">
              <a:solidFill>
                <a:srgbClr val="000000"/>
              </a:solidFill>
              <a:latin typeface="Times New Roman" pitchFamily="18" charset="0"/>
            </a:endParaRPr>
          </a:p>
        </p:txBody>
      </p:sp>
      <p:sp>
        <p:nvSpPr>
          <p:cNvPr id="7" name="Text Box 4"/>
          <p:cNvSpPr txBox="1">
            <a:spLocks noChangeArrowheads="1"/>
          </p:cNvSpPr>
          <p:nvPr/>
        </p:nvSpPr>
        <p:spPr bwMode="auto">
          <a:xfrm>
            <a:off x="1881158" y="2500307"/>
            <a:ext cx="8286808" cy="822319"/>
          </a:xfrm>
          <a:prstGeom prst="rect">
            <a:avLst/>
          </a:prstGeom>
          <a:noFill/>
          <a:ln w="12700" cap="sq">
            <a:noFill/>
            <a:miter lim="800000"/>
            <a:headEnd type="none" w="sm" len="sm"/>
            <a:tailEnd type="none" w="sm" len="sm"/>
          </a:ln>
        </p:spPr>
        <p:txBody>
          <a:bodyPr wrap="square" lIns="82845" tIns="41423" rIns="82845" bIns="41423">
            <a:spAutoFit/>
          </a:bodyPr>
          <a:lstStyle/>
          <a:p>
            <a:pPr algn="just" defTabSz="827653">
              <a:spcBef>
                <a:spcPct val="50000"/>
              </a:spcBef>
            </a:pPr>
            <a:r>
              <a:rPr lang="tr-TR" sz="2400" b="1" spc="50" dirty="0">
                <a:ln w="11430"/>
                <a:solidFill>
                  <a:prstClr val="black"/>
                </a:solidFill>
                <a:effectLst>
                  <a:outerShdw blurRad="76200" dist="50800" dir="5400000" algn="tl" rotWithShape="0">
                    <a:srgbClr val="000000">
                      <a:alpha val="65000"/>
                    </a:srgbClr>
                  </a:outerShdw>
                </a:effectLst>
                <a:latin typeface="Arial Black" pitchFamily="34" charset="0"/>
              </a:rPr>
              <a:t>ÖNLEMENİN ÖDEMEKTEN DAHA UCUZ VE İNSANİ OLDUĞUNU KAVRAYABİLMEK!</a:t>
            </a:r>
            <a:endParaRPr lang="tr-TR" sz="2400" dirty="0">
              <a:solidFill>
                <a:prstClr val="black"/>
              </a:solidFill>
              <a:latin typeface="Impact" pitchFamily="34" charset="0"/>
            </a:endParaRPr>
          </a:p>
        </p:txBody>
      </p:sp>
      <p:sp>
        <p:nvSpPr>
          <p:cNvPr id="8" name="Rectangle 3"/>
          <p:cNvSpPr txBox="1">
            <a:spLocks noChangeArrowheads="1"/>
          </p:cNvSpPr>
          <p:nvPr/>
        </p:nvSpPr>
        <p:spPr>
          <a:xfrm>
            <a:off x="2189390" y="4214818"/>
            <a:ext cx="8001000" cy="23102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tr-TR" altLang="tr-TR" dirty="0">
                <a:solidFill>
                  <a:prstClr val="black"/>
                </a:solidFill>
              </a:rPr>
              <a:t>İşçi sağlığında iyileşme</a:t>
            </a:r>
          </a:p>
          <a:p>
            <a:pPr>
              <a:lnSpc>
                <a:spcPct val="90000"/>
              </a:lnSpc>
            </a:pPr>
            <a:r>
              <a:rPr lang="tr-TR" altLang="tr-TR" dirty="0">
                <a:solidFill>
                  <a:prstClr val="black"/>
                </a:solidFill>
              </a:rPr>
              <a:t>Ölüm ve yaralanmalarda azalma</a:t>
            </a:r>
          </a:p>
          <a:p>
            <a:pPr>
              <a:lnSpc>
                <a:spcPct val="90000"/>
              </a:lnSpc>
            </a:pPr>
            <a:r>
              <a:rPr lang="tr-TR" altLang="tr-TR" dirty="0">
                <a:solidFill>
                  <a:prstClr val="black"/>
                </a:solidFill>
              </a:rPr>
              <a:t>Hasarlı kazalarda ve hastalıklarda azalma</a:t>
            </a:r>
          </a:p>
          <a:p>
            <a:pPr>
              <a:lnSpc>
                <a:spcPct val="90000"/>
              </a:lnSpc>
            </a:pPr>
            <a:r>
              <a:rPr lang="tr-TR" altLang="tr-TR" dirty="0">
                <a:solidFill>
                  <a:prstClr val="black"/>
                </a:solidFill>
              </a:rPr>
              <a:t>Üretim kaybında azalma</a:t>
            </a:r>
          </a:p>
          <a:p>
            <a:pPr>
              <a:lnSpc>
                <a:spcPct val="90000"/>
              </a:lnSpc>
            </a:pPr>
            <a:r>
              <a:rPr lang="tr-TR" altLang="tr-TR" dirty="0">
                <a:solidFill>
                  <a:prstClr val="black"/>
                </a:solidFill>
              </a:rPr>
              <a:t>Verimlilik artışı </a:t>
            </a:r>
          </a:p>
          <a:p>
            <a:pPr>
              <a:lnSpc>
                <a:spcPct val="90000"/>
              </a:lnSpc>
              <a:buFont typeface="Wingdings" pitchFamily="2" charset="2"/>
              <a:buNone/>
            </a:pPr>
            <a:endParaRPr lang="tr-TR" altLang="tr-TR" dirty="0">
              <a:solidFill>
                <a:prstClr val="black"/>
              </a:solidFill>
            </a:endParaRPr>
          </a:p>
        </p:txBody>
      </p:sp>
      <p:sp>
        <p:nvSpPr>
          <p:cNvPr id="9" name="Rectangle 2"/>
          <p:cNvSpPr txBox="1">
            <a:spLocks noChangeArrowheads="1"/>
          </p:cNvSpPr>
          <p:nvPr/>
        </p:nvSpPr>
        <p:spPr>
          <a:xfrm>
            <a:off x="1952596" y="3357563"/>
            <a:ext cx="8229600" cy="714380"/>
          </a:xfrm>
          <a:prstGeom prst="rect">
            <a:avLst/>
          </a:prstGeom>
        </p:spPr>
        <p:txBody>
          <a:bodyPr vert="horz" lIns="0" rIns="0" bIns="0" anchor="b">
            <a:normAutofit fontScale="97500"/>
          </a:bodyPr>
          <a:lstStyle/>
          <a:p>
            <a:pPr>
              <a:spcBef>
                <a:spcPct val="0"/>
              </a:spcBef>
              <a:defRPr/>
            </a:pPr>
            <a:r>
              <a:rPr lang="tr-TR" sz="3600" b="1" u="sng" dirty="0">
                <a:solidFill>
                  <a:srgbClr val="0000FF"/>
                </a:solidFill>
              </a:rPr>
              <a:t>İSG’NİN ÇALIŞANLARA SAĞLADIĞI FAYDALAR</a:t>
            </a:r>
          </a:p>
        </p:txBody>
      </p:sp>
    </p:spTree>
    <p:extLst>
      <p:ext uri="{BB962C8B-B14F-4D97-AF65-F5344CB8AC3E}">
        <p14:creationId xmlns:p14="http://schemas.microsoft.com/office/powerpoint/2010/main" val="296726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10</a:t>
            </a:fld>
            <a:endParaRPr lang="tr-TR">
              <a:solidFill>
                <a:prstClr val="black">
                  <a:tint val="75000"/>
                </a:prstClr>
              </a:solidFill>
            </a:endParaRPr>
          </a:p>
        </p:txBody>
      </p:sp>
      <p:sp>
        <p:nvSpPr>
          <p:cNvPr id="5" name="Başlık 3"/>
          <p:cNvSpPr txBox="1">
            <a:spLocks/>
          </p:cNvSpPr>
          <p:nvPr/>
        </p:nvSpPr>
        <p:spPr>
          <a:xfrm>
            <a:off x="1919536"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KANUNA HIZLI BAKIŞ</a:t>
            </a:r>
          </a:p>
        </p:txBody>
      </p:sp>
      <p:graphicFrame>
        <p:nvGraphicFramePr>
          <p:cNvPr id="9" name="6 Diyagram"/>
          <p:cNvGraphicFramePr/>
          <p:nvPr>
            <p:extLst/>
          </p:nvPr>
        </p:nvGraphicFramePr>
        <p:xfrm>
          <a:off x="1666844" y="1000108"/>
          <a:ext cx="8786874" cy="91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yagram 10"/>
          <p:cNvGraphicFramePr/>
          <p:nvPr>
            <p:extLst/>
          </p:nvPr>
        </p:nvGraphicFramePr>
        <p:xfrm>
          <a:off x="1775520" y="2060849"/>
          <a:ext cx="8568952" cy="46606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88603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11</a:t>
            </a:fld>
            <a:endParaRPr lang="tr-TR">
              <a:solidFill>
                <a:prstClr val="black">
                  <a:tint val="75000"/>
                </a:prstClr>
              </a:solidFill>
            </a:endParaRPr>
          </a:p>
        </p:txBody>
      </p:sp>
      <p:sp>
        <p:nvSpPr>
          <p:cNvPr id="5" name="Başlık 3"/>
          <p:cNvSpPr txBox="1">
            <a:spLocks/>
          </p:cNvSpPr>
          <p:nvPr/>
        </p:nvSpPr>
        <p:spPr>
          <a:xfrm>
            <a:off x="1919536"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KANUNA HIZLI BAKIŞ</a:t>
            </a:r>
          </a:p>
        </p:txBody>
      </p:sp>
      <p:graphicFrame>
        <p:nvGraphicFramePr>
          <p:cNvPr id="6" name="Diyagram 5"/>
          <p:cNvGraphicFramePr/>
          <p:nvPr>
            <p:extLst/>
          </p:nvPr>
        </p:nvGraphicFramePr>
        <p:xfrm>
          <a:off x="1703512" y="1397000"/>
          <a:ext cx="87849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Yuvarlatılmış Dikdörtgen 6"/>
          <p:cNvSpPr/>
          <p:nvPr/>
        </p:nvSpPr>
        <p:spPr>
          <a:xfrm>
            <a:off x="2855640" y="5589240"/>
            <a:ext cx="648072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prstClr val="black"/>
                </a:solidFill>
              </a:rPr>
              <a:t>ACİL DURUMLAR</a:t>
            </a:r>
          </a:p>
        </p:txBody>
      </p:sp>
    </p:spTree>
    <p:extLst>
      <p:ext uri="{BB962C8B-B14F-4D97-AF65-F5344CB8AC3E}">
        <p14:creationId xmlns:p14="http://schemas.microsoft.com/office/powerpoint/2010/main" val="3278523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12</a:t>
            </a:fld>
            <a:endParaRPr lang="tr-TR">
              <a:solidFill>
                <a:prstClr val="black">
                  <a:tint val="75000"/>
                </a:prstClr>
              </a:solidFill>
            </a:endParaRPr>
          </a:p>
        </p:txBody>
      </p:sp>
      <p:graphicFrame>
        <p:nvGraphicFramePr>
          <p:cNvPr id="7" name="Diyagram 6"/>
          <p:cNvGraphicFramePr/>
          <p:nvPr>
            <p:extLst/>
          </p:nvPr>
        </p:nvGraphicFramePr>
        <p:xfrm>
          <a:off x="1631504" y="908720"/>
          <a:ext cx="8928992" cy="5812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3"/>
          <p:cNvSpPr txBox="1">
            <a:spLocks/>
          </p:cNvSpPr>
          <p:nvPr/>
        </p:nvSpPr>
        <p:spPr>
          <a:xfrm>
            <a:off x="1919536"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0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ACİL DURUM DESTEK ELEMANI</a:t>
            </a:r>
          </a:p>
        </p:txBody>
      </p:sp>
    </p:spTree>
    <p:extLst>
      <p:ext uri="{BB962C8B-B14F-4D97-AF65-F5344CB8AC3E}">
        <p14:creationId xmlns:p14="http://schemas.microsoft.com/office/powerpoint/2010/main" val="888504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13</a:t>
            </a:fld>
            <a:endParaRPr lang="tr-TR">
              <a:solidFill>
                <a:prstClr val="black">
                  <a:tint val="75000"/>
                </a:prstClr>
              </a:solidFill>
            </a:endParaRPr>
          </a:p>
        </p:txBody>
      </p:sp>
      <p:graphicFrame>
        <p:nvGraphicFramePr>
          <p:cNvPr id="5" name="Diyagram 4"/>
          <p:cNvGraphicFramePr/>
          <p:nvPr>
            <p:extLst/>
          </p:nvPr>
        </p:nvGraphicFramePr>
        <p:xfrm>
          <a:off x="1775520" y="1124745"/>
          <a:ext cx="8568952" cy="559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3"/>
          <p:cNvSpPr txBox="1">
            <a:spLocks/>
          </p:cNvSpPr>
          <p:nvPr/>
        </p:nvSpPr>
        <p:spPr>
          <a:xfrm>
            <a:off x="1919536"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0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ACİL DURUM DESTEK ELEMANI</a:t>
            </a:r>
          </a:p>
        </p:txBody>
      </p:sp>
    </p:spTree>
    <p:extLst>
      <p:ext uri="{BB962C8B-B14F-4D97-AF65-F5344CB8AC3E}">
        <p14:creationId xmlns:p14="http://schemas.microsoft.com/office/powerpoint/2010/main" val="3206395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14</a:t>
            </a:fld>
            <a:endParaRPr lang="tr-TR">
              <a:solidFill>
                <a:prstClr val="black">
                  <a:tint val="75000"/>
                </a:prstClr>
              </a:solidFill>
            </a:endParaRPr>
          </a:p>
        </p:txBody>
      </p:sp>
      <p:pic>
        <p:nvPicPr>
          <p:cNvPr id="6" name="Resim 5"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45" y="1052737"/>
            <a:ext cx="9068633" cy="5668738"/>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p:spPr>
      </p:pic>
      <p:sp>
        <p:nvSpPr>
          <p:cNvPr id="7" name="Başlık 3"/>
          <p:cNvSpPr txBox="1">
            <a:spLocks/>
          </p:cNvSpPr>
          <p:nvPr/>
        </p:nvSpPr>
        <p:spPr>
          <a:xfrm>
            <a:off x="2030810"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ACİL DURUM TAHLİYE PLANI</a:t>
            </a:r>
          </a:p>
        </p:txBody>
      </p:sp>
    </p:spTree>
    <p:extLst>
      <p:ext uri="{BB962C8B-B14F-4D97-AF65-F5344CB8AC3E}">
        <p14:creationId xmlns:p14="http://schemas.microsoft.com/office/powerpoint/2010/main" val="1585669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15</a:t>
            </a:fld>
            <a:endParaRPr lang="tr-TR">
              <a:solidFill>
                <a:prstClr val="black">
                  <a:tint val="75000"/>
                </a:prstClr>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024" y="876781"/>
            <a:ext cx="4825001" cy="3433732"/>
          </a:xfrm>
          <a:prstGeom prst="rect">
            <a:avLst/>
          </a:prstGeom>
          <a:ln>
            <a:noFill/>
          </a:ln>
          <a:effectLst>
            <a:softEdge rad="112500"/>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017" y="908722"/>
            <a:ext cx="4447223" cy="3699029"/>
          </a:xfrm>
          <a:prstGeom prst="rect">
            <a:avLst/>
          </a:prstGeom>
          <a:ln>
            <a:noFill/>
          </a:ln>
          <a:effectLst>
            <a:softEdge rad="112500"/>
          </a:effec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0020" y="3284985"/>
            <a:ext cx="4907209" cy="3680407"/>
          </a:xfrm>
          <a:prstGeom prst="rect">
            <a:avLst/>
          </a:prstGeom>
          <a:ln>
            <a:noFill/>
          </a:ln>
          <a:effectLst>
            <a:softEdge rad="112500"/>
          </a:effectLst>
        </p:spPr>
      </p:pic>
      <p:sp>
        <p:nvSpPr>
          <p:cNvPr id="10" name="Başlık 3"/>
          <p:cNvSpPr txBox="1">
            <a:spLocks/>
          </p:cNvSpPr>
          <p:nvPr/>
        </p:nvSpPr>
        <p:spPr>
          <a:xfrm>
            <a:off x="2030810"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ACİL DURUM TAHLİYE PLANI</a:t>
            </a:r>
          </a:p>
        </p:txBody>
      </p:sp>
    </p:spTree>
    <p:extLst>
      <p:ext uri="{BB962C8B-B14F-4D97-AF65-F5344CB8AC3E}">
        <p14:creationId xmlns:p14="http://schemas.microsoft.com/office/powerpoint/2010/main" val="1747880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16</a:t>
            </a:fld>
            <a:endParaRPr lang="tr-TR">
              <a:solidFill>
                <a:prstClr val="black">
                  <a:tint val="75000"/>
                </a:prstClr>
              </a:solidFill>
            </a:endParaRPr>
          </a:p>
        </p:txBody>
      </p:sp>
      <p:graphicFrame>
        <p:nvGraphicFramePr>
          <p:cNvPr id="5" name="6 Diyagram"/>
          <p:cNvGraphicFramePr/>
          <p:nvPr>
            <p:extLst>
              <p:ext uri="{D42A27DB-BD31-4B8C-83A1-F6EECF244321}">
                <p14:modId xmlns:p14="http://schemas.microsoft.com/office/powerpoint/2010/main" val="719063741"/>
              </p:ext>
            </p:extLst>
          </p:nvPr>
        </p:nvGraphicFramePr>
        <p:xfrm>
          <a:off x="1207370" y="986460"/>
          <a:ext cx="9738134" cy="71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1207370" y="2101755"/>
            <a:ext cx="10611591" cy="3970318"/>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solidFill>
                  <a:srgbClr val="FF0000"/>
                </a:solidFill>
              </a:rPr>
              <a:t>Bütün iş kazalarının</a:t>
            </a:r>
            <a:r>
              <a:rPr lang="tr-TR" sz="2800" dirty="0"/>
              <a:t> ve meslek hastalıklarının kaydını tutar, gerekli incelemeleri yaparak bunlar ile ilgili raporları düzenler</a:t>
            </a:r>
            <a:r>
              <a:rPr lang="tr-TR" sz="2800" dirty="0" smtClean="0"/>
              <a:t>.</a:t>
            </a:r>
          </a:p>
          <a:p>
            <a:endParaRPr lang="tr-TR" sz="2800" dirty="0" smtClean="0"/>
          </a:p>
          <a:p>
            <a:pPr marL="285750" indent="-285750">
              <a:buFont typeface="Wingdings" panose="05000000000000000000" pitchFamily="2" charset="2"/>
              <a:buChar char="Ø"/>
            </a:pPr>
            <a:r>
              <a:rPr lang="tr-TR" sz="2800" dirty="0"/>
              <a:t>İşyerinde meydana gelen ancak yaralanma veya ölüme neden olmadığı halde işyeri ya da iş ekipmanının zarara uğramasına yol açan veya çalışan, işyeri ya da iş ekipmanını zarara uğratma potansiyeli olan olayları inceleyerek bunlar ile ilgili raporları düzenler</a:t>
            </a:r>
            <a:r>
              <a:rPr lang="tr-TR" sz="2800" dirty="0" smtClean="0"/>
              <a:t>.</a:t>
            </a:r>
          </a:p>
          <a:p>
            <a:endParaRPr lang="tr-TR" sz="2800" dirty="0" smtClean="0"/>
          </a:p>
          <a:p>
            <a:pPr marL="285750" indent="-285750">
              <a:buFont typeface="Wingdings" panose="05000000000000000000" pitchFamily="2" charset="2"/>
              <a:buChar char="Ø"/>
            </a:pPr>
            <a:r>
              <a:rPr lang="tr-TR" sz="2800" b="1" dirty="0">
                <a:solidFill>
                  <a:srgbClr val="FF0000"/>
                </a:solidFill>
              </a:rPr>
              <a:t>İş kazalarını kazadan sonraki üç iş günü </a:t>
            </a:r>
            <a:r>
              <a:rPr lang="tr-TR" sz="2800" b="1" dirty="0" smtClean="0">
                <a:solidFill>
                  <a:srgbClr val="FF0000"/>
                </a:solidFill>
              </a:rPr>
              <a:t>içinde bildirir.</a:t>
            </a:r>
            <a:endParaRPr lang="tr-TR" sz="2800" b="1" dirty="0">
              <a:solidFill>
                <a:srgbClr val="FF0000"/>
              </a:solidFill>
            </a:endParaRPr>
          </a:p>
        </p:txBody>
      </p:sp>
    </p:spTree>
    <p:extLst>
      <p:ext uri="{BB962C8B-B14F-4D97-AF65-F5344CB8AC3E}">
        <p14:creationId xmlns:p14="http://schemas.microsoft.com/office/powerpoint/2010/main" val="1711112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17</a:t>
            </a:fld>
            <a:endParaRPr lang="tr-TR" dirty="0">
              <a:solidFill>
                <a:prstClr val="black">
                  <a:tint val="75000"/>
                </a:prstClr>
              </a:solidFill>
            </a:endParaRPr>
          </a:p>
        </p:txBody>
      </p:sp>
      <p:graphicFrame>
        <p:nvGraphicFramePr>
          <p:cNvPr id="6" name="9 Diyagram"/>
          <p:cNvGraphicFramePr/>
          <p:nvPr>
            <p:extLst/>
          </p:nvPr>
        </p:nvGraphicFramePr>
        <p:xfrm>
          <a:off x="1809720" y="1000108"/>
          <a:ext cx="8643998"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0096" y="2604062"/>
            <a:ext cx="3372966" cy="2529725"/>
          </a:xfrm>
          <a:prstGeom prst="rect">
            <a:avLst/>
          </a:prstGeom>
          <a:ln>
            <a:noFill/>
          </a:ln>
        </p:spPr>
      </p:pic>
      <p:sp>
        <p:nvSpPr>
          <p:cNvPr id="8" name="Başlık 3"/>
          <p:cNvSpPr txBox="1">
            <a:spLocks/>
          </p:cNvSpPr>
          <p:nvPr/>
        </p:nvSpPr>
        <p:spPr>
          <a:xfrm>
            <a:off x="1919536"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KANUNA HIZLI BAKIŞ</a:t>
            </a:r>
          </a:p>
        </p:txBody>
      </p:sp>
      <p:sp>
        <p:nvSpPr>
          <p:cNvPr id="2" name="Metin kutusu 1"/>
          <p:cNvSpPr txBox="1"/>
          <p:nvPr/>
        </p:nvSpPr>
        <p:spPr>
          <a:xfrm>
            <a:off x="518615" y="3297779"/>
            <a:ext cx="6817677" cy="954107"/>
          </a:xfrm>
          <a:prstGeom prst="rect">
            <a:avLst/>
          </a:prstGeom>
          <a:noFill/>
        </p:spPr>
        <p:txBody>
          <a:bodyPr wrap="square" rtlCol="0">
            <a:spAutoFit/>
          </a:bodyPr>
          <a:lstStyle/>
          <a:p>
            <a:r>
              <a:rPr lang="tr-TR" sz="2800" dirty="0" smtClean="0"/>
              <a:t>Çalışan tüm personelin 12 saatlik Temel İş Sağlığı ve Güvenliği Eğitimi alması sağlanacak.</a:t>
            </a:r>
            <a:endParaRPr lang="tr-TR" sz="2800" dirty="0"/>
          </a:p>
        </p:txBody>
      </p:sp>
    </p:spTree>
    <p:extLst>
      <p:ext uri="{BB962C8B-B14F-4D97-AF65-F5344CB8AC3E}">
        <p14:creationId xmlns:p14="http://schemas.microsoft.com/office/powerpoint/2010/main" val="158928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18</a:t>
            </a:fld>
            <a:endParaRPr lang="tr-TR" dirty="0">
              <a:solidFill>
                <a:prstClr val="black">
                  <a:tint val="75000"/>
                </a:prstClr>
              </a:solidFill>
            </a:endParaRPr>
          </a:p>
        </p:txBody>
      </p:sp>
      <p:graphicFrame>
        <p:nvGraphicFramePr>
          <p:cNvPr id="6" name="9 Diyagram"/>
          <p:cNvGraphicFramePr/>
          <p:nvPr>
            <p:extLst/>
          </p:nvPr>
        </p:nvGraphicFramePr>
        <p:xfrm>
          <a:off x="1809720" y="1000108"/>
          <a:ext cx="8643998"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2265900" y="2708920"/>
            <a:ext cx="7718532" cy="1754326"/>
          </a:xfrm>
          <a:prstGeom prst="rect">
            <a:avLst/>
          </a:prstGeom>
        </p:spPr>
        <p:txBody>
          <a:bodyPr wrap="square">
            <a:spAutoFit/>
          </a:bodyPr>
          <a:lstStyle/>
          <a:p>
            <a:pPr marL="342900" indent="-342900">
              <a:lnSpc>
                <a:spcPct val="150000"/>
              </a:lnSpc>
              <a:buClr>
                <a:srgbClr val="F79646"/>
              </a:buClr>
              <a:buFont typeface="Wingdings" panose="05000000000000000000" pitchFamily="2" charset="2"/>
              <a:buChar char="Ø"/>
            </a:pPr>
            <a:r>
              <a:rPr lang="tr-TR" sz="2400" b="1" dirty="0">
                <a:solidFill>
                  <a:srgbClr val="FF0000"/>
                </a:solidFill>
                <a:latin typeface="Comic Sans MS" pitchFamily="66" charset="0"/>
              </a:rPr>
              <a:t>Elli ve daha fazla çalışanın bulunduğu </a:t>
            </a:r>
            <a:r>
              <a:rPr lang="tr-TR" sz="2400" dirty="0">
                <a:solidFill>
                  <a:prstClr val="black"/>
                </a:solidFill>
                <a:latin typeface="Comic Sans MS" pitchFamily="66" charset="0"/>
              </a:rPr>
              <a:t>ve altı aydan fazla süren işlerin yapıldığı tüm işyerlerinde iş sağlığı ve güvenliği kurulu oluşturulacak.</a:t>
            </a:r>
          </a:p>
        </p:txBody>
      </p:sp>
      <p:graphicFrame>
        <p:nvGraphicFramePr>
          <p:cNvPr id="8" name="Nesne 7"/>
          <p:cNvGraphicFramePr>
            <a:graphicFrameLocks noChangeAspect="1"/>
          </p:cNvGraphicFramePr>
          <p:nvPr>
            <p:extLst>
              <p:ext uri="{D42A27DB-BD31-4B8C-83A1-F6EECF244321}">
                <p14:modId xmlns:p14="http://schemas.microsoft.com/office/powerpoint/2010/main" val="3578333865"/>
              </p:ext>
            </p:extLst>
          </p:nvPr>
        </p:nvGraphicFramePr>
        <p:xfrm>
          <a:off x="7747238" y="4258067"/>
          <a:ext cx="3527425" cy="2303463"/>
        </p:xfrm>
        <a:graphic>
          <a:graphicData uri="http://schemas.openxmlformats.org/presentationml/2006/ole">
            <mc:AlternateContent xmlns:mc="http://schemas.openxmlformats.org/markup-compatibility/2006">
              <mc:Choice xmlns:v="urn:schemas-microsoft-com:vml" Requires="v">
                <p:oleObj spid="_x0000_s1048" name="CorelDRAW" r:id="rId8" imgW="7357872" imgH="4831080" progId="">
                  <p:embed/>
                </p:oleObj>
              </mc:Choice>
              <mc:Fallback>
                <p:oleObj name="CorelDRAW" r:id="rId8" imgW="7357872" imgH="4831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7238" y="4258067"/>
                        <a:ext cx="3527425"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Başlık 3"/>
          <p:cNvSpPr txBox="1">
            <a:spLocks/>
          </p:cNvSpPr>
          <p:nvPr/>
        </p:nvSpPr>
        <p:spPr>
          <a:xfrm>
            <a:off x="1919536" y="0"/>
            <a:ext cx="8143900" cy="857232"/>
          </a:xfrm>
          <a:prstGeom prst="rect">
            <a:avLst/>
          </a:prstGeom>
        </p:spPr>
        <p:txBody>
          <a:bodyPr vert="horz" lIns="91440" tIns="45720" rIns="91440" bIns="45720" rtlCol="0" anchor="ctr">
            <a:normAutofit/>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KANUNA HIZLI BAKIŞ</a:t>
            </a:r>
          </a:p>
        </p:txBody>
      </p:sp>
    </p:spTree>
    <p:extLst>
      <p:ext uri="{BB962C8B-B14F-4D97-AF65-F5344CB8AC3E}">
        <p14:creationId xmlns:p14="http://schemas.microsoft.com/office/powerpoint/2010/main" val="101463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C8FA6F2-E23A-4682-8E53-180D77A5A1C4}" type="slidenum">
              <a:rPr lang="en-US" smtClean="0">
                <a:solidFill>
                  <a:prstClr val="black">
                    <a:tint val="75000"/>
                  </a:prstClr>
                </a:solidFill>
              </a:rPr>
              <a:pPr>
                <a:defRPr/>
              </a:pPr>
              <a:t>19</a:t>
            </a:fld>
            <a:endParaRPr lang="en-US">
              <a:solidFill>
                <a:prstClr val="black">
                  <a:tint val="75000"/>
                </a:prstClr>
              </a:solidFill>
            </a:endParaRPr>
          </a:p>
        </p:txBody>
      </p:sp>
      <p:sp>
        <p:nvSpPr>
          <p:cNvPr id="6" name="5 Dikdörtgen"/>
          <p:cNvSpPr/>
          <p:nvPr/>
        </p:nvSpPr>
        <p:spPr>
          <a:xfrm>
            <a:off x="1809720" y="1142984"/>
            <a:ext cx="8572560" cy="4801314"/>
          </a:xfrm>
          <a:prstGeom prst="rect">
            <a:avLst/>
          </a:prstGeom>
        </p:spPr>
        <p:txBody>
          <a:bodyPr wrap="square">
            <a:spAutoFit/>
          </a:bodyPr>
          <a:lstStyle/>
          <a:p>
            <a:pPr algn="just"/>
            <a:r>
              <a:rPr lang="tr-TR" sz="3200" b="1" dirty="0">
                <a:solidFill>
                  <a:prstClr val="black"/>
                </a:solidFill>
              </a:rPr>
              <a:t>YAPTIRIMLAR</a:t>
            </a:r>
            <a:endParaRPr lang="tr-TR" sz="2800" b="1" dirty="0">
              <a:solidFill>
                <a:prstClr val="black"/>
              </a:solidFill>
            </a:endParaRPr>
          </a:p>
          <a:p>
            <a:pPr algn="just"/>
            <a:endParaRPr lang="tr-TR" sz="600" dirty="0">
              <a:solidFill>
                <a:prstClr val="black"/>
              </a:solidFill>
            </a:endParaRPr>
          </a:p>
          <a:p>
            <a:pPr algn="just"/>
            <a:r>
              <a:rPr lang="tr-TR" sz="2800" dirty="0">
                <a:solidFill>
                  <a:prstClr val="black"/>
                </a:solidFill>
              </a:rPr>
              <a:t>• Yaptırımlar, İdari para cezası olarak belirlenmiştir.</a:t>
            </a:r>
          </a:p>
          <a:p>
            <a:pPr algn="just"/>
            <a:r>
              <a:rPr lang="tr-TR" sz="2800" dirty="0">
                <a:solidFill>
                  <a:prstClr val="black"/>
                </a:solidFill>
              </a:rPr>
              <a:t>• Kabahatler Kanunu bünyesindedir.</a:t>
            </a:r>
          </a:p>
          <a:p>
            <a:pPr algn="just"/>
            <a:r>
              <a:rPr lang="tr-TR" sz="2800" dirty="0">
                <a:solidFill>
                  <a:prstClr val="black"/>
                </a:solidFill>
              </a:rPr>
              <a:t>• Kabahatler, TAKSİRLİ SUÇLARI ifade eder.</a:t>
            </a:r>
          </a:p>
          <a:p>
            <a:pPr algn="just"/>
            <a:r>
              <a:rPr lang="tr-TR" sz="2800" dirty="0">
                <a:solidFill>
                  <a:prstClr val="black"/>
                </a:solidFill>
              </a:rPr>
              <a:t>• Bu nedenle, işverenin KUSURU aranacaktır.</a:t>
            </a:r>
          </a:p>
          <a:p>
            <a:pPr algn="just"/>
            <a:r>
              <a:rPr lang="tr-TR" sz="2800" dirty="0">
                <a:solidFill>
                  <a:prstClr val="black"/>
                </a:solidFill>
              </a:rPr>
              <a:t>• İtiraz, tebliği takip eden 15 gün içinde yapılacaktır.</a:t>
            </a:r>
          </a:p>
          <a:p>
            <a:pPr algn="just"/>
            <a:r>
              <a:rPr lang="tr-TR" sz="2800" dirty="0">
                <a:solidFill>
                  <a:prstClr val="black"/>
                </a:solidFill>
              </a:rPr>
              <a:t>• İtiraz cezanın uygulanmasını durduracaktır.</a:t>
            </a:r>
          </a:p>
          <a:p>
            <a:pPr algn="just"/>
            <a:r>
              <a:rPr lang="tr-TR" sz="2800" dirty="0">
                <a:solidFill>
                  <a:prstClr val="black"/>
                </a:solidFill>
              </a:rPr>
              <a:t>• Mahkeme kararına 7 gün içinde itiraz yapılabilecektir. </a:t>
            </a:r>
          </a:p>
          <a:p>
            <a:pPr algn="just"/>
            <a:endParaRPr lang="tr-TR" sz="1600" dirty="0">
              <a:solidFill>
                <a:prstClr val="black"/>
              </a:solidFill>
            </a:endParaRPr>
          </a:p>
          <a:p>
            <a:pPr algn="just"/>
            <a:r>
              <a:rPr lang="tr-TR" sz="2800" dirty="0">
                <a:solidFill>
                  <a:prstClr val="black"/>
                </a:solidFill>
              </a:rPr>
              <a:t>6331 sayılı Kanuna göre idari para cezaları tebliğinden itibaren 30 gün içinde ödenecektir (m.26/2).</a:t>
            </a:r>
          </a:p>
        </p:txBody>
      </p:sp>
      <p:sp>
        <p:nvSpPr>
          <p:cNvPr id="5"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Tree>
    <p:extLst>
      <p:ext uri="{BB962C8B-B14F-4D97-AF65-F5344CB8AC3E}">
        <p14:creationId xmlns:p14="http://schemas.microsoft.com/office/powerpoint/2010/main" val="782628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0AECF1-BB08-4F08-B875-6C5003FF90AF}" type="slidenum">
              <a:rPr lang="en-US">
                <a:solidFill>
                  <a:prstClr val="black">
                    <a:tint val="75000"/>
                  </a:prstClr>
                </a:solidFill>
              </a:rPr>
              <a:pPr>
                <a:defRPr/>
              </a:pPr>
              <a:t>2</a:t>
            </a:fld>
            <a:endParaRPr lang="en-US" dirty="0">
              <a:solidFill>
                <a:prstClr val="black">
                  <a:tint val="75000"/>
                </a:prstClr>
              </a:solidFill>
            </a:endParaRPr>
          </a:p>
        </p:txBody>
      </p:sp>
      <p:sp>
        <p:nvSpPr>
          <p:cNvPr id="7"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graphicFrame>
        <p:nvGraphicFramePr>
          <p:cNvPr id="9" name="8 Diyagram"/>
          <p:cNvGraphicFramePr/>
          <p:nvPr/>
        </p:nvGraphicFramePr>
        <p:xfrm>
          <a:off x="1738282" y="1214422"/>
          <a:ext cx="8643998" cy="235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srcRect r="7716"/>
          <a:stretch>
            <a:fillRect/>
          </a:stretch>
        </p:blipFill>
        <p:spPr bwMode="auto">
          <a:xfrm>
            <a:off x="2095472" y="4000504"/>
            <a:ext cx="7871860" cy="1643074"/>
          </a:xfrm>
          <a:prstGeom prst="rect">
            <a:avLst/>
          </a:prstGeom>
          <a:noFill/>
          <a:ln w="9525">
            <a:noFill/>
            <a:miter lim="800000"/>
            <a:headEnd/>
            <a:tailEnd/>
          </a:ln>
          <a:effectLst/>
        </p:spPr>
      </p:pic>
    </p:spTree>
    <p:extLst>
      <p:ext uri="{BB962C8B-B14F-4D97-AF65-F5344CB8AC3E}">
        <p14:creationId xmlns:p14="http://schemas.microsoft.com/office/powerpoint/2010/main" val="188070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20</a:t>
            </a:fld>
            <a:endParaRPr lang="en-US">
              <a:solidFill>
                <a:prstClr val="black">
                  <a:tint val="75000"/>
                </a:prstClr>
              </a:solidFill>
            </a:endParaRPr>
          </a:p>
        </p:txBody>
      </p:sp>
      <p:sp>
        <p:nvSpPr>
          <p:cNvPr id="9" name="8 Dikdörtgen"/>
          <p:cNvSpPr/>
          <p:nvPr/>
        </p:nvSpPr>
        <p:spPr>
          <a:xfrm>
            <a:off x="1738282" y="1142984"/>
            <a:ext cx="8715436" cy="1815882"/>
          </a:xfrm>
          <a:prstGeom prst="rect">
            <a:avLst/>
          </a:prstGeom>
        </p:spPr>
        <p:txBody>
          <a:bodyPr wrap="square">
            <a:spAutoFit/>
          </a:bodyPr>
          <a:lstStyle/>
          <a:p>
            <a:pPr algn="ctr"/>
            <a:r>
              <a:rPr lang="tr-TR" sz="2800" b="1" dirty="0">
                <a:solidFill>
                  <a:prstClr val="black"/>
                </a:solidFill>
              </a:rPr>
              <a:t>Milli Eğitim Bakanlığı </a:t>
            </a:r>
          </a:p>
          <a:p>
            <a:pPr algn="ctr"/>
            <a:r>
              <a:rPr lang="tr-TR" sz="2800" b="1" dirty="0">
                <a:solidFill>
                  <a:prstClr val="black"/>
                </a:solidFill>
              </a:rPr>
              <a:t>Destek Hizmetleri Genel Müdürlüğü</a:t>
            </a:r>
          </a:p>
          <a:p>
            <a:pPr algn="ctr"/>
            <a:r>
              <a:rPr lang="tr-TR" sz="2800" b="1" dirty="0">
                <a:solidFill>
                  <a:prstClr val="black"/>
                </a:solidFill>
              </a:rPr>
              <a:t>İş Sağlığı ve Güvenliği Konulu</a:t>
            </a:r>
          </a:p>
          <a:p>
            <a:pPr algn="ctr"/>
            <a:r>
              <a:rPr lang="tr-TR" sz="2800" b="1" dirty="0">
                <a:solidFill>
                  <a:prstClr val="black"/>
                </a:solidFill>
              </a:rPr>
              <a:t>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pic>
        <p:nvPicPr>
          <p:cNvPr id="5" name="Picture 2" descr="C:\Users\Nilkan\Desktop\iş Güv Resim\mebden_yeni_genelge_h11230.jpg"/>
          <p:cNvPicPr>
            <a:picLocks noChangeAspect="1" noChangeArrowheads="1"/>
          </p:cNvPicPr>
          <p:nvPr/>
        </p:nvPicPr>
        <p:blipFill>
          <a:blip r:embed="rId2"/>
          <a:srcRect/>
          <a:stretch>
            <a:fillRect/>
          </a:stretch>
        </p:blipFill>
        <p:spPr bwMode="auto">
          <a:xfrm>
            <a:off x="2202307" y="3498851"/>
            <a:ext cx="6999318" cy="2857500"/>
          </a:xfrm>
          <a:prstGeom prst="rect">
            <a:avLst/>
          </a:prstGeom>
          <a:noFill/>
        </p:spPr>
      </p:pic>
    </p:spTree>
    <p:extLst>
      <p:ext uri="{BB962C8B-B14F-4D97-AF65-F5344CB8AC3E}">
        <p14:creationId xmlns:p14="http://schemas.microsoft.com/office/powerpoint/2010/main" val="1682121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21</a:t>
            </a:fld>
            <a:endParaRPr lang="en-US">
              <a:solidFill>
                <a:prstClr val="black">
                  <a:tint val="75000"/>
                </a:prstClr>
              </a:solidFill>
            </a:endParaRPr>
          </a:p>
        </p:txBody>
      </p:sp>
      <p:sp>
        <p:nvSpPr>
          <p:cNvPr id="9" name="8 Dikdörtgen"/>
          <p:cNvSpPr/>
          <p:nvPr/>
        </p:nvSpPr>
        <p:spPr>
          <a:xfrm>
            <a:off x="1710987" y="1206895"/>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11" name="10 Dikdörtgen"/>
          <p:cNvSpPr/>
          <p:nvPr/>
        </p:nvSpPr>
        <p:spPr>
          <a:xfrm>
            <a:off x="696035" y="2079778"/>
            <a:ext cx="10454185" cy="1815882"/>
          </a:xfrm>
          <a:prstGeom prst="rect">
            <a:avLst/>
          </a:prstGeom>
        </p:spPr>
        <p:txBody>
          <a:bodyPr wrap="square">
            <a:spAutoFit/>
          </a:bodyPr>
          <a:lstStyle/>
          <a:p>
            <a:pPr algn="just"/>
            <a:r>
              <a:rPr lang="tr-TR" sz="2800" dirty="0">
                <a:solidFill>
                  <a:prstClr val="black"/>
                </a:solidFill>
              </a:rPr>
              <a:t> </a:t>
            </a:r>
            <a:r>
              <a:rPr lang="tr-TR" sz="2800" b="1" dirty="0">
                <a:solidFill>
                  <a:prstClr val="black"/>
                </a:solidFill>
              </a:rPr>
              <a:t>1 -</a:t>
            </a:r>
            <a:r>
              <a:rPr lang="tr-TR" sz="2800" dirty="0">
                <a:solidFill>
                  <a:prstClr val="black"/>
                </a:solidFill>
              </a:rPr>
              <a:t> </a:t>
            </a:r>
            <a:r>
              <a:rPr lang="tr-TR" sz="2800" u="sng" dirty="0">
                <a:solidFill>
                  <a:srgbClr val="FF0000"/>
                </a:solidFill>
              </a:rPr>
              <a:t>İş Sağlığı ye Güvenliği Hizmetleri Yönetmeliği'nin 10'ncu maddesi gereğince; Bakanlık Merkez teşkilatında ve 81 İl Milli Eğitim Müdürlüklerinde en az bir adet </a:t>
            </a:r>
            <a:r>
              <a:rPr lang="tr-TR" sz="2800" b="1" u="sng" dirty="0">
                <a:solidFill>
                  <a:srgbClr val="FF0000"/>
                </a:solidFill>
              </a:rPr>
              <a:t>İşyeri Sağlık ve Güvenlik Birimi (İSGB) </a:t>
            </a:r>
            <a:r>
              <a:rPr lang="tr-TR" sz="2800" b="1" u="sng" dirty="0" smtClean="0">
                <a:solidFill>
                  <a:srgbClr val="FF0000"/>
                </a:solidFill>
              </a:rPr>
              <a:t>oluşturulacaktır</a:t>
            </a:r>
            <a:r>
              <a:rPr lang="tr-TR" sz="2800" b="1" u="sng" dirty="0" smtClean="0">
                <a:solidFill>
                  <a:prstClr val="black"/>
                </a:solidFill>
              </a:rPr>
              <a:t>.</a:t>
            </a:r>
            <a:endParaRPr lang="tr-TR" sz="2800" dirty="0">
              <a:solidFill>
                <a:prstClr val="black"/>
              </a:solidFill>
            </a:endParaRPr>
          </a:p>
        </p:txBody>
      </p:sp>
    </p:spTree>
    <p:extLst>
      <p:ext uri="{BB962C8B-B14F-4D97-AF65-F5344CB8AC3E}">
        <p14:creationId xmlns:p14="http://schemas.microsoft.com/office/powerpoint/2010/main" val="845338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lkan\Desktop\iş Güv Resim\7a27e97a596ebf35fe48eee5914d232c.jpg"/>
          <p:cNvPicPr>
            <a:picLocks noChangeAspect="1" noChangeArrowheads="1"/>
          </p:cNvPicPr>
          <p:nvPr/>
        </p:nvPicPr>
        <p:blipFill>
          <a:blip r:embed="rId2"/>
          <a:srcRect/>
          <a:stretch>
            <a:fillRect/>
          </a:stretch>
        </p:blipFill>
        <p:spPr bwMode="auto">
          <a:xfrm>
            <a:off x="7239009" y="4357695"/>
            <a:ext cx="3086635" cy="2314977"/>
          </a:xfrm>
          <a:prstGeom prst="rect">
            <a:avLst/>
          </a:prstGeom>
          <a:noFill/>
        </p:spPr>
      </p:pic>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22</a:t>
            </a:fld>
            <a:endParaRPr lang="en-US">
              <a:solidFill>
                <a:prstClr val="black">
                  <a:tint val="75000"/>
                </a:prstClr>
              </a:solidFill>
            </a:endParaRPr>
          </a:p>
        </p:txBody>
      </p:sp>
      <p:sp>
        <p:nvSpPr>
          <p:cNvPr id="9" name="8 Dikdörtgen"/>
          <p:cNvSpPr/>
          <p:nvPr/>
        </p:nvSpPr>
        <p:spPr>
          <a:xfrm>
            <a:off x="1738282" y="1071546"/>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11" name="10 Dikdörtgen"/>
          <p:cNvSpPr/>
          <p:nvPr/>
        </p:nvSpPr>
        <p:spPr>
          <a:xfrm>
            <a:off x="941696" y="1714489"/>
            <a:ext cx="10058400" cy="2677656"/>
          </a:xfrm>
          <a:prstGeom prst="rect">
            <a:avLst/>
          </a:prstGeom>
        </p:spPr>
        <p:txBody>
          <a:bodyPr wrap="square">
            <a:spAutoFit/>
          </a:bodyPr>
          <a:lstStyle/>
          <a:p>
            <a:pPr algn="just"/>
            <a:r>
              <a:rPr lang="tr-TR" sz="2800" b="1" dirty="0">
                <a:solidFill>
                  <a:prstClr val="black"/>
                </a:solidFill>
              </a:rPr>
              <a:t>2-</a:t>
            </a:r>
            <a:r>
              <a:rPr lang="tr-TR" sz="2800" dirty="0">
                <a:solidFill>
                  <a:prstClr val="black"/>
                </a:solidFill>
              </a:rPr>
              <a:t> </a:t>
            </a:r>
            <a:r>
              <a:rPr lang="tr-TR" sz="2800" u="sng" dirty="0">
                <a:solidFill>
                  <a:srgbClr val="FF0000"/>
                </a:solidFill>
              </a:rPr>
              <a:t>6331 Sayılı yasanın 20'nci maddesine göre kurum yöneticisi tarafından çalışan sayısına bağlı olarak çalışma barışını gözetecek şekilde; seçimle yada atama yoluyla, yeterli sayıda</a:t>
            </a:r>
            <a:r>
              <a:rPr lang="tr-TR" sz="2800" u="sng" dirty="0">
                <a:solidFill>
                  <a:prstClr val="black"/>
                </a:solidFill>
              </a:rPr>
              <a:t>, </a:t>
            </a:r>
            <a:r>
              <a:rPr lang="tr-TR" sz="2800" b="1" u="sng" dirty="0">
                <a:solidFill>
                  <a:srgbClr val="FF0000"/>
                </a:solidFill>
              </a:rPr>
              <a:t>çalışan temsilcileri belirlenir. </a:t>
            </a:r>
            <a:r>
              <a:rPr lang="tr-TR" sz="2800" dirty="0">
                <a:solidFill>
                  <a:prstClr val="black"/>
                </a:solidFill>
              </a:rPr>
              <a:t>Birden çok çalışan temsilcisi belirlendiği durumda, temsilcilerin kendi aralarından belirleyecekleri bir baş temsilci ISG kurulunda temsilci olarak görevlendirilir. </a:t>
            </a:r>
          </a:p>
        </p:txBody>
      </p:sp>
    </p:spTree>
    <p:extLst>
      <p:ext uri="{BB962C8B-B14F-4D97-AF65-F5344CB8AC3E}">
        <p14:creationId xmlns:p14="http://schemas.microsoft.com/office/powerpoint/2010/main" val="409198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23</a:t>
            </a:fld>
            <a:endParaRPr lang="en-US">
              <a:solidFill>
                <a:prstClr val="black">
                  <a:tint val="75000"/>
                </a:prstClr>
              </a:solidFill>
            </a:endParaRPr>
          </a:p>
        </p:txBody>
      </p:sp>
      <p:sp>
        <p:nvSpPr>
          <p:cNvPr id="9" name="8 Dikdörtgen"/>
          <p:cNvSpPr/>
          <p:nvPr/>
        </p:nvSpPr>
        <p:spPr>
          <a:xfrm>
            <a:off x="1738282" y="1071546"/>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7" name="6 Dikdörtgen"/>
          <p:cNvSpPr/>
          <p:nvPr/>
        </p:nvSpPr>
        <p:spPr>
          <a:xfrm>
            <a:off x="682388" y="1785927"/>
            <a:ext cx="10508776" cy="4154984"/>
          </a:xfrm>
          <a:prstGeom prst="rect">
            <a:avLst/>
          </a:prstGeom>
        </p:spPr>
        <p:txBody>
          <a:bodyPr wrap="square">
            <a:spAutoFit/>
          </a:bodyPr>
          <a:lstStyle/>
          <a:p>
            <a:pPr algn="just"/>
            <a:r>
              <a:rPr lang="tr-TR" sz="2400" b="1" dirty="0">
                <a:solidFill>
                  <a:prstClr val="black"/>
                </a:solidFill>
              </a:rPr>
              <a:t>3- </a:t>
            </a:r>
            <a:r>
              <a:rPr lang="tr-TR" sz="2400" b="1" u="sng" dirty="0">
                <a:solidFill>
                  <a:srgbClr val="FF0000"/>
                </a:solidFill>
              </a:rPr>
              <a:t>50 ve daha fazla çalışanın bulunduğu Bakanlığımız Merkez ve Taşra Teşkilatı, okul ve kurumlarında</a:t>
            </a:r>
            <a:r>
              <a:rPr lang="tr-TR" sz="2400" b="1" u="sng" dirty="0">
                <a:solidFill>
                  <a:prstClr val="black"/>
                </a:solidFill>
              </a:rPr>
              <a:t>,</a:t>
            </a:r>
            <a:r>
              <a:rPr lang="tr-TR" sz="2400" u="sng" dirty="0">
                <a:solidFill>
                  <a:prstClr val="black"/>
                </a:solidFill>
              </a:rPr>
              <a:t> İş Sağlığı ve Güvenliği Kurulları Hakkında Yönetmelik çerçevesinde </a:t>
            </a:r>
            <a:r>
              <a:rPr lang="tr-TR" sz="2400" b="1" u="sng" dirty="0">
                <a:solidFill>
                  <a:srgbClr val="FF0000"/>
                </a:solidFill>
              </a:rPr>
              <a:t>İşyeri Sağlık ve Güvenlik Kurulu oluşturulacaktır.</a:t>
            </a:r>
            <a:r>
              <a:rPr lang="tr-TR" sz="2400" u="sng" dirty="0">
                <a:solidFill>
                  <a:srgbClr val="FF0000"/>
                </a:solidFill>
              </a:rPr>
              <a:t> </a:t>
            </a:r>
            <a:r>
              <a:rPr lang="tr-TR" sz="2400" b="1" u="sng" dirty="0">
                <a:solidFill>
                  <a:srgbClr val="FF0000"/>
                </a:solidFill>
              </a:rPr>
              <a:t>Kurulun başkanı </a:t>
            </a:r>
            <a:r>
              <a:rPr lang="tr-TR" sz="2400" u="sng" dirty="0">
                <a:solidFill>
                  <a:prstClr val="black"/>
                </a:solidFill>
              </a:rPr>
              <a:t>merkez teşkilatında; İşveren vekili sıfatı ile Müstear Yardımcısı, taşra teşkilatında; İl Milli Eğitim Müdür Yardımcısı, </a:t>
            </a:r>
            <a:r>
              <a:rPr lang="tr-TR" sz="2400" b="1" u="sng" dirty="0">
                <a:solidFill>
                  <a:srgbClr val="FF0000"/>
                </a:solidFill>
              </a:rPr>
              <a:t>okul ve kurumlarda Okul Müdürü, merkez müdürü, kurum amiridir. </a:t>
            </a:r>
          </a:p>
          <a:p>
            <a:pPr algn="just"/>
            <a:r>
              <a:rPr lang="tr-TR" sz="2400" dirty="0">
                <a:solidFill>
                  <a:prstClr val="black"/>
                </a:solidFill>
              </a:rPr>
              <a:t>	Bakanlığımız merkez teşkilatında iş güvenliği uzmanı atanıncaya kadar, </a:t>
            </a:r>
            <a:r>
              <a:rPr lang="tr-TR" sz="2400" b="1" u="sng" dirty="0">
                <a:solidFill>
                  <a:srgbClr val="FF0000"/>
                </a:solidFill>
              </a:rPr>
              <a:t>kurulun sekretaryası</a:t>
            </a:r>
            <a:r>
              <a:rPr lang="tr-TR" sz="2400" b="1" dirty="0">
                <a:solidFill>
                  <a:srgbClr val="FF0000"/>
                </a:solidFill>
              </a:rPr>
              <a:t> </a:t>
            </a:r>
            <a:r>
              <a:rPr lang="tr-TR" sz="2400" dirty="0">
                <a:solidFill>
                  <a:prstClr val="black"/>
                </a:solidFill>
              </a:rPr>
              <a:t>İnsan Kaynakları Genel Müdürlüğü ilgili daire başkanlığı,  taşra  teşkilatında İl Milli Eğitim Müdürlüklerindeki İnsan Kaynakları biriminden sorumlu Milli Eğitim Müdür Yardımcısı veya Şube Müdürleri, </a:t>
            </a:r>
            <a:r>
              <a:rPr lang="tr-TR" sz="2400" b="1" u="sng" dirty="0">
                <a:solidFill>
                  <a:srgbClr val="FF0000"/>
                </a:solidFill>
              </a:rPr>
              <a:t>okul ve kurumlarda ise, Müdür başyardımcısı veya müdür yardımcıları tarafından yürütülür. </a:t>
            </a:r>
          </a:p>
        </p:txBody>
      </p:sp>
    </p:spTree>
    <p:extLst>
      <p:ext uri="{BB962C8B-B14F-4D97-AF65-F5344CB8AC3E}">
        <p14:creationId xmlns:p14="http://schemas.microsoft.com/office/powerpoint/2010/main" val="1441172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24</a:t>
            </a:fld>
            <a:endParaRPr lang="en-US">
              <a:solidFill>
                <a:prstClr val="black">
                  <a:tint val="75000"/>
                </a:prstClr>
              </a:solidFill>
            </a:endParaRPr>
          </a:p>
        </p:txBody>
      </p:sp>
      <p:sp>
        <p:nvSpPr>
          <p:cNvPr id="9" name="8 Dikdörtgen"/>
          <p:cNvSpPr/>
          <p:nvPr/>
        </p:nvSpPr>
        <p:spPr>
          <a:xfrm>
            <a:off x="1738282" y="1071546"/>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11" name="10 Dikdörtgen"/>
          <p:cNvSpPr/>
          <p:nvPr/>
        </p:nvSpPr>
        <p:spPr>
          <a:xfrm>
            <a:off x="981756" y="1933922"/>
            <a:ext cx="9686244" cy="3600986"/>
          </a:xfrm>
          <a:prstGeom prst="rect">
            <a:avLst/>
          </a:prstGeom>
        </p:spPr>
        <p:txBody>
          <a:bodyPr wrap="square">
            <a:spAutoFit/>
          </a:bodyPr>
          <a:lstStyle/>
          <a:p>
            <a:pPr algn="just"/>
            <a:r>
              <a:rPr lang="tr-TR" sz="3200" b="1" dirty="0">
                <a:solidFill>
                  <a:prstClr val="black"/>
                </a:solidFill>
              </a:rPr>
              <a:t>4-</a:t>
            </a:r>
            <a:r>
              <a:rPr lang="tr-TR" sz="3200" dirty="0">
                <a:solidFill>
                  <a:prstClr val="black"/>
                </a:solidFill>
              </a:rPr>
              <a:t> </a:t>
            </a:r>
            <a:r>
              <a:rPr lang="tr-TR" sz="2800" dirty="0">
                <a:solidFill>
                  <a:prstClr val="black"/>
                </a:solidFill>
              </a:rPr>
              <a:t>İş Sağlık ve Güvenliği Risk Değerlendirmesi Yönetmeliğine göre, Bakanlığımız merkez ve taşra teşkilatı ile </a:t>
            </a:r>
            <a:r>
              <a:rPr lang="tr-TR" sz="2800" b="1" dirty="0">
                <a:solidFill>
                  <a:srgbClr val="FF0000"/>
                </a:solidFill>
              </a:rPr>
              <a:t>okul ve kurumlarında risk değerlendirmesi; kurum yöneticisi </a:t>
            </a:r>
            <a:r>
              <a:rPr lang="tr-TR" sz="2800" dirty="0">
                <a:solidFill>
                  <a:prstClr val="black"/>
                </a:solidFill>
              </a:rPr>
              <a:t>veya kurumda görevli İş Güvenliği Uzmanı, İl ISGB uzmanlarından destek alınarak, söz konusu yönetmeliğin 6'ncı maddesi gereğince </a:t>
            </a:r>
            <a:r>
              <a:rPr lang="tr-TR" sz="2800" b="1" dirty="0">
                <a:solidFill>
                  <a:srgbClr val="FF0000"/>
                </a:solidFill>
              </a:rPr>
              <a:t>risk değerlendirmesi ekibi tarafından yaptırılacaktır. </a:t>
            </a:r>
            <a:r>
              <a:rPr lang="tr-TR" sz="2800" dirty="0">
                <a:solidFill>
                  <a:prstClr val="black"/>
                </a:solidFill>
              </a:rPr>
              <a:t>Bu kapsamda, farklı kaynaklardan ödenmek üzere, hizmet alma yoluyla risk değerlendirmesi yapılmayacaktır. </a:t>
            </a:r>
          </a:p>
        </p:txBody>
      </p:sp>
    </p:spTree>
    <p:extLst>
      <p:ext uri="{BB962C8B-B14F-4D97-AF65-F5344CB8AC3E}">
        <p14:creationId xmlns:p14="http://schemas.microsoft.com/office/powerpoint/2010/main" val="1260703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25</a:t>
            </a:fld>
            <a:endParaRPr lang="en-US">
              <a:solidFill>
                <a:prstClr val="black">
                  <a:tint val="75000"/>
                </a:prstClr>
              </a:solidFill>
            </a:endParaRPr>
          </a:p>
        </p:txBody>
      </p:sp>
      <p:sp>
        <p:nvSpPr>
          <p:cNvPr id="9" name="8 Dikdörtgen"/>
          <p:cNvSpPr/>
          <p:nvPr/>
        </p:nvSpPr>
        <p:spPr>
          <a:xfrm>
            <a:off x="1738282" y="1071546"/>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7" name="6 Dikdörtgen"/>
          <p:cNvSpPr/>
          <p:nvPr/>
        </p:nvSpPr>
        <p:spPr>
          <a:xfrm>
            <a:off x="1181902" y="2091156"/>
            <a:ext cx="9756758" cy="3600986"/>
          </a:xfrm>
          <a:prstGeom prst="rect">
            <a:avLst/>
          </a:prstGeom>
        </p:spPr>
        <p:txBody>
          <a:bodyPr wrap="square">
            <a:spAutoFit/>
          </a:bodyPr>
          <a:lstStyle/>
          <a:p>
            <a:pPr algn="just"/>
            <a:r>
              <a:rPr lang="tr-TR" sz="3200" b="1" dirty="0">
                <a:solidFill>
                  <a:prstClr val="black"/>
                </a:solidFill>
              </a:rPr>
              <a:t>7-</a:t>
            </a:r>
            <a:r>
              <a:rPr lang="tr-TR" sz="3200" dirty="0">
                <a:solidFill>
                  <a:prstClr val="black"/>
                </a:solidFill>
              </a:rPr>
              <a:t> </a:t>
            </a:r>
            <a:r>
              <a:rPr lang="tr-TR" sz="2800" dirty="0">
                <a:solidFill>
                  <a:prstClr val="black"/>
                </a:solidFill>
              </a:rPr>
              <a:t>Merkez ve tara teşkilatı ile </a:t>
            </a:r>
            <a:r>
              <a:rPr lang="tr-TR" sz="2800" b="1" dirty="0">
                <a:solidFill>
                  <a:srgbClr val="FF0000"/>
                </a:solidFill>
              </a:rPr>
              <a:t>okul ve kurumlardaki personelin İSG eğitimleri</a:t>
            </a:r>
            <a:r>
              <a:rPr lang="tr-TR" sz="2800" dirty="0">
                <a:solidFill>
                  <a:srgbClr val="FF0000"/>
                </a:solidFill>
              </a:rPr>
              <a:t>, </a:t>
            </a:r>
            <a:r>
              <a:rPr lang="tr-TR" sz="2800" dirty="0">
                <a:solidFill>
                  <a:prstClr val="black"/>
                </a:solidFill>
              </a:rPr>
              <a:t>İşyeri tehlike Sınıfları Tebliğine göre; </a:t>
            </a:r>
            <a:r>
              <a:rPr lang="tr-TR" sz="2800" b="1" dirty="0">
                <a:solidFill>
                  <a:srgbClr val="FF0000"/>
                </a:solidFill>
              </a:rPr>
              <a:t>tehlikeli sınıfta yer alan birimler için 2 yılda toplam l2 saat</a:t>
            </a:r>
            <a:r>
              <a:rPr lang="tr-TR" sz="2800" dirty="0">
                <a:solidFill>
                  <a:srgbClr val="FF0000"/>
                </a:solidFill>
              </a:rPr>
              <a:t>, </a:t>
            </a:r>
            <a:r>
              <a:rPr lang="tr-TR" sz="2800" b="1" dirty="0">
                <a:solidFill>
                  <a:srgbClr val="FF0000"/>
                </a:solidFill>
              </a:rPr>
              <a:t>az tehlikeli sınıfta yer alan birimler için 3 yılda 8 saat olmak üzere yapılır. </a:t>
            </a:r>
            <a:r>
              <a:rPr lang="tr-TR" sz="2800" dirty="0">
                <a:solidFill>
                  <a:prstClr val="black"/>
                </a:solidFill>
              </a:rPr>
              <a:t>Bu eğitimler İş Güvenliği Uzmanı öğretmenler tarafından mahalli hizmet içi eğitim </a:t>
            </a:r>
            <a:r>
              <a:rPr lang="tr-TR" sz="2800" dirty="0" smtClean="0">
                <a:solidFill>
                  <a:prstClr val="black"/>
                </a:solidFill>
              </a:rPr>
              <a:t>kapsamında </a:t>
            </a:r>
            <a:r>
              <a:rPr lang="tr-TR" sz="2800" b="1" dirty="0" smtClean="0">
                <a:solidFill>
                  <a:srgbClr val="FF0000"/>
                </a:solidFill>
              </a:rPr>
              <a:t>Çalışanların </a:t>
            </a:r>
            <a:r>
              <a:rPr lang="tr-TR" sz="2800" b="1" dirty="0">
                <a:solidFill>
                  <a:srgbClr val="FF0000"/>
                </a:solidFill>
              </a:rPr>
              <a:t>eğitimlerinin belgelendirilmesi ise, kurum amirleri ve İş Güvenliği Uzmanı ve/veya İşyeri Hekimi tarafından yapılır.</a:t>
            </a:r>
          </a:p>
        </p:txBody>
      </p:sp>
    </p:spTree>
    <p:extLst>
      <p:ext uri="{BB962C8B-B14F-4D97-AF65-F5344CB8AC3E}">
        <p14:creationId xmlns:p14="http://schemas.microsoft.com/office/powerpoint/2010/main" val="2549351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26</a:t>
            </a:fld>
            <a:endParaRPr lang="en-US">
              <a:solidFill>
                <a:prstClr val="black">
                  <a:tint val="75000"/>
                </a:prstClr>
              </a:solidFill>
            </a:endParaRPr>
          </a:p>
        </p:txBody>
      </p:sp>
      <p:sp>
        <p:nvSpPr>
          <p:cNvPr id="9" name="8 Dikdörtgen"/>
          <p:cNvSpPr/>
          <p:nvPr/>
        </p:nvSpPr>
        <p:spPr>
          <a:xfrm>
            <a:off x="1738282" y="1071546"/>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11" name="10 Dikdörtgen"/>
          <p:cNvSpPr/>
          <p:nvPr/>
        </p:nvSpPr>
        <p:spPr>
          <a:xfrm>
            <a:off x="910318" y="1832036"/>
            <a:ext cx="9757682" cy="4524315"/>
          </a:xfrm>
          <a:prstGeom prst="rect">
            <a:avLst/>
          </a:prstGeom>
        </p:spPr>
        <p:txBody>
          <a:bodyPr wrap="square">
            <a:spAutoFit/>
          </a:bodyPr>
          <a:lstStyle/>
          <a:p>
            <a:pPr algn="just"/>
            <a:r>
              <a:rPr lang="tr-TR" sz="3200" b="1" dirty="0">
                <a:solidFill>
                  <a:prstClr val="black"/>
                </a:solidFill>
              </a:rPr>
              <a:t>10-</a:t>
            </a:r>
            <a:r>
              <a:rPr lang="tr-TR" sz="2800" dirty="0">
                <a:solidFill>
                  <a:prstClr val="black"/>
                </a:solidFill>
              </a:rPr>
              <a:t> Bakanlığımıza bağlı tehlikeli İşyerlerinde </a:t>
            </a:r>
            <a:r>
              <a:rPr lang="tr-TR" sz="2800" b="1" dirty="0">
                <a:solidFill>
                  <a:prstClr val="black"/>
                </a:solidFill>
              </a:rPr>
              <a:t>her 10 çalışan için bir İlkyardımcı, az tehlikeli işyerlerinde ise 20 çalışan için bir İlkyardımcı </a:t>
            </a:r>
            <a:r>
              <a:rPr lang="tr-TR" sz="3200" b="1" dirty="0">
                <a:solidFill>
                  <a:prstClr val="black"/>
                </a:solidFill>
              </a:rPr>
              <a:t>kurum amirlerince görevlendirilecektir. </a:t>
            </a:r>
            <a:r>
              <a:rPr lang="tr-TR" sz="2800" dirty="0">
                <a:solidFill>
                  <a:prstClr val="black"/>
                </a:solidFill>
              </a:rPr>
              <a:t>İlkyardımcı bulunmayan okul ve kurumlarda ise, Sağlık Bakanlığı ile yapılacak işbirliği çerçevesinde, sağlık eğitimi veren okul ve kurumlarımızca düzenlenecek eğitimler sonrasında Sağlık İI Müdürlüklerince yapılacak sınav sonunda ilkyardımcı belgelendirmesi yapılacaktır. </a:t>
            </a:r>
            <a:r>
              <a:rPr lang="tr-TR" sz="2800" b="1" dirty="0">
                <a:solidFill>
                  <a:prstClr val="black"/>
                </a:solidFill>
              </a:rPr>
              <a:t>Yangın eğitimi ise </a:t>
            </a:r>
            <a:r>
              <a:rPr lang="tr-TR" sz="2800" b="1" dirty="0" err="1">
                <a:solidFill>
                  <a:prstClr val="black"/>
                </a:solidFill>
              </a:rPr>
              <a:t>ISGB'lerin</a:t>
            </a:r>
            <a:r>
              <a:rPr lang="tr-TR" sz="2800" b="1" dirty="0">
                <a:solidFill>
                  <a:prstClr val="black"/>
                </a:solidFill>
              </a:rPr>
              <a:t> organizasyonu ile İl Sivil Savunma birimleri, İI itfaiye birimlerinden destek alınarak mahallinde yapılacaktır. </a:t>
            </a:r>
          </a:p>
        </p:txBody>
      </p:sp>
    </p:spTree>
    <p:extLst>
      <p:ext uri="{BB962C8B-B14F-4D97-AF65-F5344CB8AC3E}">
        <p14:creationId xmlns:p14="http://schemas.microsoft.com/office/powerpoint/2010/main" val="2534809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solidFill>
                  <a:prstClr val="black">
                    <a:tint val="75000"/>
                  </a:prstClr>
                </a:solidFill>
              </a:rPr>
              <a:pPr>
                <a:defRPr/>
              </a:pPr>
              <a:t>27</a:t>
            </a:fld>
            <a:endParaRPr lang="en-US">
              <a:solidFill>
                <a:prstClr val="black">
                  <a:tint val="75000"/>
                </a:prstClr>
              </a:solidFill>
            </a:endParaRPr>
          </a:p>
        </p:txBody>
      </p:sp>
      <p:sp>
        <p:nvSpPr>
          <p:cNvPr id="9" name="8 Dikdörtgen"/>
          <p:cNvSpPr/>
          <p:nvPr/>
        </p:nvSpPr>
        <p:spPr>
          <a:xfrm>
            <a:off x="1738282" y="1071546"/>
            <a:ext cx="8643998" cy="523220"/>
          </a:xfrm>
          <a:prstGeom prst="rect">
            <a:avLst/>
          </a:prstGeom>
        </p:spPr>
        <p:txBody>
          <a:bodyPr wrap="square">
            <a:spAutoFit/>
          </a:bodyPr>
          <a:lstStyle/>
          <a:p>
            <a:r>
              <a:rPr lang="tr-TR" sz="2800" b="1" dirty="0">
                <a:solidFill>
                  <a:prstClr val="black"/>
                </a:solidFill>
              </a:rPr>
              <a:t>Milli Eğitim Bakanlığı 2014/16 Sayılı Genelge</a:t>
            </a:r>
          </a:p>
        </p:txBody>
      </p:sp>
      <p:sp>
        <p:nvSpPr>
          <p:cNvPr id="10"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
        <p:nvSpPr>
          <p:cNvPr id="11" name="10 Dikdörtgen"/>
          <p:cNvSpPr/>
          <p:nvPr/>
        </p:nvSpPr>
        <p:spPr>
          <a:xfrm>
            <a:off x="951261" y="1809080"/>
            <a:ext cx="10144369" cy="4955203"/>
          </a:xfrm>
          <a:prstGeom prst="rect">
            <a:avLst/>
          </a:prstGeom>
        </p:spPr>
        <p:txBody>
          <a:bodyPr wrap="square">
            <a:spAutoFit/>
          </a:bodyPr>
          <a:lstStyle/>
          <a:p>
            <a:pPr algn="just"/>
            <a:r>
              <a:rPr lang="tr-TR" sz="2800" b="1" dirty="0">
                <a:solidFill>
                  <a:prstClr val="black"/>
                </a:solidFill>
              </a:rPr>
              <a:t>12-</a:t>
            </a:r>
            <a:r>
              <a:rPr lang="tr-TR" sz="2400" dirty="0">
                <a:solidFill>
                  <a:prstClr val="black"/>
                </a:solidFill>
              </a:rPr>
              <a:t> </a:t>
            </a:r>
            <a:r>
              <a:rPr lang="tr-TR" sz="2800" dirty="0">
                <a:solidFill>
                  <a:prstClr val="black"/>
                </a:solidFill>
              </a:rPr>
              <a:t>İş Ekipmanlarının Kullanımında Sağlık ve Güvenlik Şartları Yönetmeliğine göre; </a:t>
            </a:r>
            <a:r>
              <a:rPr lang="tr-TR" sz="2800" b="1" dirty="0">
                <a:solidFill>
                  <a:prstClr val="black"/>
                </a:solidFill>
              </a:rPr>
              <a:t>Kazan, basınçlı kaplar, paratoner, topraklama ve elektrik tesisatı, elektrikli aletler ve jeneratörler, </a:t>
            </a:r>
            <a:r>
              <a:rPr lang="tr-TR" sz="2800" dirty="0">
                <a:solidFill>
                  <a:prstClr val="black"/>
                </a:solidFill>
              </a:rPr>
              <a:t>makineler, inşaat işlerinde kullanılan iskeleler, işin yapımı ve yürütümü için </a:t>
            </a:r>
            <a:r>
              <a:rPr lang="tr-TR" sz="2800" b="1" dirty="0">
                <a:solidFill>
                  <a:prstClr val="black"/>
                </a:solidFill>
              </a:rPr>
              <a:t>gerekli olan her türlü araç, gereç, tesis ve tesisatların kontrolleri ilgili alan mühendisi, teknikeri veya teknik öğretmenleri tarafından yapılacaktır. </a:t>
            </a:r>
            <a:r>
              <a:rPr lang="tr-TR" sz="3200" b="1" dirty="0">
                <a:solidFill>
                  <a:prstClr val="black"/>
                </a:solidFill>
              </a:rPr>
              <a:t>Sorunlar mahalli imkânlar çerçevesinde giderilecektir. </a:t>
            </a:r>
            <a:r>
              <a:rPr lang="tr-TR" sz="2800" b="1" dirty="0">
                <a:solidFill>
                  <a:prstClr val="black"/>
                </a:solidFill>
              </a:rPr>
              <a:t>Kontrollerin yapılıp yapılmadığı tutanak altına alınarak, kurum amirlerince dosyasında saklanacaktır. </a:t>
            </a:r>
            <a:r>
              <a:rPr lang="tr-TR" sz="2800" dirty="0">
                <a:solidFill>
                  <a:prstClr val="black"/>
                </a:solidFill>
              </a:rPr>
              <a:t>Yukarıda belirtilen ekipmanların bulunduğu yere </a:t>
            </a:r>
            <a:r>
              <a:rPr lang="tr-TR" sz="2800" b="1" dirty="0">
                <a:solidFill>
                  <a:prstClr val="black"/>
                </a:solidFill>
              </a:rPr>
              <a:t>periyodik kontrolün yapıldığına dair bir yazı yada işaret asılacaktır. </a:t>
            </a:r>
          </a:p>
        </p:txBody>
      </p:sp>
    </p:spTree>
    <p:extLst>
      <p:ext uri="{BB962C8B-B14F-4D97-AF65-F5344CB8AC3E}">
        <p14:creationId xmlns:p14="http://schemas.microsoft.com/office/powerpoint/2010/main" val="3443182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solidFill>
                  <a:prstClr val="black">
                    <a:tint val="75000"/>
                  </a:prstClr>
                </a:solidFill>
              </a:rPr>
              <a:pPr/>
              <a:t>28</a:t>
            </a:fld>
            <a:endParaRPr lang="tr-TR">
              <a:solidFill>
                <a:prstClr val="black">
                  <a:tint val="75000"/>
                </a:prstClr>
              </a:solidFill>
            </a:endParaRPr>
          </a:p>
        </p:txBody>
      </p:sp>
      <p:sp>
        <p:nvSpPr>
          <p:cNvPr id="5" name="Başlık 1"/>
          <p:cNvSpPr txBox="1">
            <a:spLocks/>
          </p:cNvSpPr>
          <p:nvPr/>
        </p:nvSpPr>
        <p:spPr>
          <a:xfrm>
            <a:off x="2207568" y="1166888"/>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solidFill>
                <a:prstClr val="black"/>
              </a:solidFill>
            </a:endParaRPr>
          </a:p>
        </p:txBody>
      </p:sp>
      <p:sp>
        <p:nvSpPr>
          <p:cNvPr id="6" name="Content Placeholder 2"/>
          <p:cNvSpPr>
            <a:spLocks noGrp="1"/>
          </p:cNvSpPr>
          <p:nvPr>
            <p:ph idx="1"/>
          </p:nvPr>
        </p:nvSpPr>
        <p:spPr>
          <a:xfrm>
            <a:off x="2524100" y="71414"/>
            <a:ext cx="8143932" cy="785818"/>
          </a:xfrm>
        </p:spPr>
        <p:txBody>
          <a:bodyPr>
            <a:noAutofit/>
          </a:bodyPr>
          <a:lstStyle/>
          <a:p>
            <a:pPr marL="0" indent="0">
              <a:lnSpc>
                <a:spcPct val="80000"/>
              </a:lnSpc>
              <a:spcBef>
                <a:spcPts val="2400"/>
              </a:spcBef>
              <a:buClr>
                <a:schemeClr val="accent3"/>
              </a:buClr>
              <a:buNone/>
              <a:defRPr/>
            </a:pPr>
            <a:r>
              <a:rPr lang="tr-TR" b="1" i="1" dirty="0" smtClean="0">
                <a:solidFill>
                  <a:srgbClr val="FFFF00"/>
                </a:solidFill>
                <a:latin typeface="+mj-lt"/>
              </a:rPr>
              <a:t>MEVZUATA GÖRE OKULLARIMIZDA YAPILMASI GEREKEN İŞLEMLER</a:t>
            </a:r>
            <a:endParaRPr lang="en-GB" b="1" i="1" dirty="0" smtClean="0">
              <a:solidFill>
                <a:srgbClr val="FFFF00"/>
              </a:solidFill>
              <a:latin typeface="+mj-lt"/>
            </a:endParaRPr>
          </a:p>
        </p:txBody>
      </p:sp>
      <p:sp>
        <p:nvSpPr>
          <p:cNvPr id="2" name="Metin kutusu 1"/>
          <p:cNvSpPr txBox="1"/>
          <p:nvPr/>
        </p:nvSpPr>
        <p:spPr>
          <a:xfrm>
            <a:off x="1631504" y="1166887"/>
            <a:ext cx="8784976" cy="6124754"/>
          </a:xfrm>
          <a:prstGeom prst="rect">
            <a:avLst/>
          </a:prstGeom>
          <a:noFill/>
        </p:spPr>
        <p:txBody>
          <a:bodyPr wrap="square" rtlCol="0">
            <a:spAutoFit/>
          </a:bodyPr>
          <a:lstStyle/>
          <a:p>
            <a:pPr marL="285750" indent="-285750">
              <a:buFont typeface="Wingdings" panose="05000000000000000000" pitchFamily="2" charset="2"/>
              <a:buChar char="q"/>
            </a:pPr>
            <a:r>
              <a:rPr lang="tr-TR" sz="2800" b="1" dirty="0">
                <a:solidFill>
                  <a:srgbClr val="1F497D">
                    <a:lumMod val="75000"/>
                  </a:srgbClr>
                </a:solidFill>
              </a:rPr>
              <a:t> İSG Kurulu kurulur</a:t>
            </a:r>
            <a:r>
              <a:rPr lang="tr-TR" sz="2800" b="1" dirty="0" smtClean="0">
                <a:solidFill>
                  <a:srgbClr val="1F497D">
                    <a:lumMod val="75000"/>
                  </a:srgbClr>
                </a:solidFill>
              </a:rPr>
              <a:t>.</a:t>
            </a:r>
          </a:p>
          <a:p>
            <a:pPr marL="285750" indent="-285750">
              <a:buFont typeface="Wingdings" panose="05000000000000000000" pitchFamily="2" charset="2"/>
              <a:buChar char="q"/>
            </a:pPr>
            <a:r>
              <a:rPr lang="tr-TR" sz="2800" b="1" dirty="0">
                <a:solidFill>
                  <a:srgbClr val="1F497D">
                    <a:lumMod val="75000"/>
                  </a:srgbClr>
                </a:solidFill>
              </a:rPr>
              <a:t> </a:t>
            </a:r>
            <a:r>
              <a:rPr lang="tr-TR" sz="2800" b="1" dirty="0" smtClean="0">
                <a:solidFill>
                  <a:srgbClr val="1F497D">
                    <a:lumMod val="75000"/>
                  </a:srgbClr>
                </a:solidFill>
              </a:rPr>
              <a:t>Çalışan Temsilcileri Belirlenir.</a:t>
            </a:r>
            <a:endParaRPr lang="tr-TR" sz="2800" b="1" dirty="0">
              <a:solidFill>
                <a:srgbClr val="1F497D">
                  <a:lumMod val="75000"/>
                </a:srgbClr>
              </a:solidFill>
            </a:endParaRPr>
          </a:p>
          <a:p>
            <a:pPr marL="285750" indent="-285750">
              <a:buFont typeface="Wingdings" panose="05000000000000000000" pitchFamily="2" charset="2"/>
              <a:buChar char="q"/>
            </a:pPr>
            <a:r>
              <a:rPr lang="tr-TR" sz="2800" b="1" dirty="0">
                <a:solidFill>
                  <a:srgbClr val="1F497D">
                    <a:lumMod val="75000"/>
                  </a:srgbClr>
                </a:solidFill>
              </a:rPr>
              <a:t> Risk Değerlendirme Ekibi Kurulur.</a:t>
            </a:r>
          </a:p>
          <a:p>
            <a:pPr marL="285750" indent="-285750">
              <a:buFont typeface="Wingdings" panose="05000000000000000000" pitchFamily="2" charset="2"/>
              <a:buChar char="q"/>
            </a:pPr>
            <a:r>
              <a:rPr lang="tr-TR" sz="2800" b="1" dirty="0">
                <a:solidFill>
                  <a:srgbClr val="1F497D">
                    <a:lumMod val="75000"/>
                  </a:srgbClr>
                </a:solidFill>
              </a:rPr>
              <a:t> Okul İSG İç Yönergesi Hazırlanır.</a:t>
            </a:r>
          </a:p>
          <a:p>
            <a:pPr marL="285750" indent="-285750">
              <a:buFont typeface="Wingdings" panose="05000000000000000000" pitchFamily="2" charset="2"/>
              <a:buChar char="q"/>
            </a:pPr>
            <a:r>
              <a:rPr lang="tr-TR" sz="2800" b="1" dirty="0">
                <a:solidFill>
                  <a:srgbClr val="1F497D">
                    <a:lumMod val="75000"/>
                  </a:srgbClr>
                </a:solidFill>
              </a:rPr>
              <a:t> İşyerinde tehlike kaynakları belirlenir,</a:t>
            </a:r>
          </a:p>
          <a:p>
            <a:pPr marL="285750" indent="-285750">
              <a:buFont typeface="Wingdings" panose="05000000000000000000" pitchFamily="2" charset="2"/>
              <a:buChar char="q"/>
            </a:pPr>
            <a:r>
              <a:rPr lang="tr-TR" sz="2800" b="1" dirty="0">
                <a:solidFill>
                  <a:srgbClr val="1F497D">
                    <a:lumMod val="75000"/>
                  </a:srgbClr>
                </a:solidFill>
              </a:rPr>
              <a:t> İşyerinde risk değerlendirmesi yapılır,</a:t>
            </a:r>
          </a:p>
          <a:p>
            <a:pPr marL="285750" indent="-285750">
              <a:buFont typeface="Wingdings" panose="05000000000000000000" pitchFamily="2" charset="2"/>
              <a:buChar char="q"/>
            </a:pPr>
            <a:r>
              <a:rPr lang="tr-TR" sz="2800" b="1" dirty="0">
                <a:solidFill>
                  <a:srgbClr val="1F497D">
                    <a:lumMod val="75000"/>
                  </a:srgbClr>
                </a:solidFill>
              </a:rPr>
              <a:t> Belirlenen riskler için kontrol adımları belirlenir ve      çözüm yolu aranır,</a:t>
            </a:r>
          </a:p>
          <a:p>
            <a:pPr marL="285750" indent="-285750">
              <a:buFont typeface="Wingdings" panose="05000000000000000000" pitchFamily="2" charset="2"/>
              <a:buChar char="q"/>
            </a:pPr>
            <a:r>
              <a:rPr lang="tr-TR" sz="2800" b="1" dirty="0">
                <a:solidFill>
                  <a:srgbClr val="1F497D">
                    <a:lumMod val="75000"/>
                  </a:srgbClr>
                </a:solidFill>
              </a:rPr>
              <a:t> İşyeri acil durum planı yapılır,</a:t>
            </a:r>
          </a:p>
          <a:p>
            <a:pPr marL="285750" indent="-285750">
              <a:buFont typeface="Wingdings" panose="05000000000000000000" pitchFamily="2" charset="2"/>
              <a:buChar char="q"/>
            </a:pPr>
            <a:r>
              <a:rPr lang="tr-TR" sz="2800" b="1" dirty="0">
                <a:solidFill>
                  <a:srgbClr val="1F497D">
                    <a:lumMod val="75000"/>
                  </a:srgbClr>
                </a:solidFill>
              </a:rPr>
              <a:t> Acil durum tahliye krokileri yapılır ve uygun yerlere asılır,</a:t>
            </a:r>
          </a:p>
          <a:p>
            <a:pPr marL="285750" indent="-285750">
              <a:buFont typeface="Wingdings" panose="05000000000000000000" pitchFamily="2" charset="2"/>
              <a:buChar char="q"/>
            </a:pPr>
            <a:r>
              <a:rPr lang="tr-TR" sz="2800" b="1" dirty="0">
                <a:solidFill>
                  <a:srgbClr val="1F497D">
                    <a:lumMod val="75000"/>
                  </a:srgbClr>
                </a:solidFill>
              </a:rPr>
              <a:t> Tatbikatlar yapılır ve kayıt altına alınır.</a:t>
            </a:r>
          </a:p>
          <a:p>
            <a:pPr marL="285750" indent="-285750">
              <a:buFont typeface="Wingdings" panose="05000000000000000000" pitchFamily="2" charset="2"/>
              <a:buChar char="q"/>
            </a:pPr>
            <a:r>
              <a:rPr lang="tr-TR" sz="2800" b="1" dirty="0">
                <a:solidFill>
                  <a:srgbClr val="1F497D">
                    <a:lumMod val="75000"/>
                  </a:srgbClr>
                </a:solidFill>
              </a:rPr>
              <a:t> </a:t>
            </a:r>
            <a:r>
              <a:rPr lang="tr-TR" sz="2800" b="1" dirty="0" err="1">
                <a:solidFill>
                  <a:srgbClr val="1F497D">
                    <a:lumMod val="75000"/>
                  </a:srgbClr>
                </a:solidFill>
              </a:rPr>
              <a:t>Ramakkala</a:t>
            </a:r>
            <a:r>
              <a:rPr lang="tr-TR" sz="2800" b="1" dirty="0">
                <a:solidFill>
                  <a:srgbClr val="1F497D">
                    <a:lumMod val="75000"/>
                  </a:srgbClr>
                </a:solidFill>
              </a:rPr>
              <a:t>, iş kazası bildirimi yapılır ve kayıt altına alınır,</a:t>
            </a:r>
          </a:p>
        </p:txBody>
      </p:sp>
    </p:spTree>
    <p:extLst>
      <p:ext uri="{BB962C8B-B14F-4D97-AF65-F5344CB8AC3E}">
        <p14:creationId xmlns:p14="http://schemas.microsoft.com/office/powerpoint/2010/main" val="43559840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29</a:t>
            </a:fld>
            <a:endParaRPr lang="tr-TR">
              <a:solidFill>
                <a:prstClr val="black">
                  <a:tint val="75000"/>
                </a:prstClr>
              </a:solidFill>
            </a:endParaRPr>
          </a:p>
        </p:txBody>
      </p:sp>
      <p:sp>
        <p:nvSpPr>
          <p:cNvPr id="5" name="Content Placeholder 2"/>
          <p:cNvSpPr>
            <a:spLocks noGrp="1"/>
          </p:cNvSpPr>
          <p:nvPr>
            <p:ph idx="1"/>
          </p:nvPr>
        </p:nvSpPr>
        <p:spPr>
          <a:xfrm>
            <a:off x="2524100" y="71414"/>
            <a:ext cx="8143932" cy="785818"/>
          </a:xfrm>
        </p:spPr>
        <p:txBody>
          <a:bodyPr>
            <a:noAutofit/>
          </a:bodyPr>
          <a:lstStyle/>
          <a:p>
            <a:pPr marL="0" indent="0">
              <a:lnSpc>
                <a:spcPct val="80000"/>
              </a:lnSpc>
              <a:spcBef>
                <a:spcPts val="2400"/>
              </a:spcBef>
              <a:buClr>
                <a:schemeClr val="accent3"/>
              </a:buClr>
              <a:buNone/>
              <a:defRPr/>
            </a:pPr>
            <a:r>
              <a:rPr lang="tr-TR" b="1" i="1" dirty="0" smtClean="0">
                <a:solidFill>
                  <a:srgbClr val="FFFF00"/>
                </a:solidFill>
                <a:latin typeface="+mj-lt"/>
              </a:rPr>
              <a:t>MEVZUATA GÖRE OKULLARIMIZDA YAPILMASI GEREKEN İŞLEMLER</a:t>
            </a:r>
            <a:endParaRPr lang="en-GB" b="1" i="1" dirty="0" smtClean="0">
              <a:solidFill>
                <a:srgbClr val="FFFF00"/>
              </a:solidFill>
              <a:latin typeface="+mj-lt"/>
            </a:endParaRPr>
          </a:p>
        </p:txBody>
      </p:sp>
      <p:sp>
        <p:nvSpPr>
          <p:cNvPr id="6" name="Dikdörtgen 5"/>
          <p:cNvSpPr/>
          <p:nvPr/>
        </p:nvSpPr>
        <p:spPr>
          <a:xfrm>
            <a:off x="1201003" y="1340769"/>
            <a:ext cx="10495128" cy="2677656"/>
          </a:xfrm>
          <a:prstGeom prst="rect">
            <a:avLst/>
          </a:prstGeom>
        </p:spPr>
        <p:txBody>
          <a:bodyPr wrap="square">
            <a:spAutoFit/>
          </a:bodyPr>
          <a:lstStyle/>
          <a:p>
            <a:pPr marL="285750" indent="-285750">
              <a:buFont typeface="Wingdings" panose="05000000000000000000" pitchFamily="2" charset="2"/>
              <a:buChar char="q"/>
            </a:pPr>
            <a:r>
              <a:rPr lang="tr-TR" sz="2800" b="1" dirty="0">
                <a:solidFill>
                  <a:srgbClr val="1F497D">
                    <a:lumMod val="75000"/>
                  </a:srgbClr>
                </a:solidFill>
              </a:rPr>
              <a:t> Çalışanların İSG eğitimleri verilir,</a:t>
            </a:r>
          </a:p>
          <a:p>
            <a:pPr marL="285750" indent="-285750">
              <a:buFont typeface="Wingdings" panose="05000000000000000000" pitchFamily="2" charset="2"/>
              <a:buChar char="q"/>
            </a:pPr>
            <a:r>
              <a:rPr lang="tr-TR" sz="2800" b="1" dirty="0">
                <a:solidFill>
                  <a:srgbClr val="1F497D">
                    <a:lumMod val="75000"/>
                  </a:srgbClr>
                </a:solidFill>
              </a:rPr>
              <a:t> İSG alanında her yapılan işlem kayıt altına alınır</a:t>
            </a:r>
            <a:r>
              <a:rPr lang="tr-TR" sz="2800" b="1" dirty="0" smtClean="0">
                <a:solidFill>
                  <a:srgbClr val="1F497D">
                    <a:lumMod val="75000"/>
                  </a:srgbClr>
                </a:solidFill>
              </a:rPr>
              <a:t>.</a:t>
            </a:r>
          </a:p>
          <a:p>
            <a:pPr marL="285750" indent="-285750">
              <a:buFont typeface="Wingdings" panose="05000000000000000000" pitchFamily="2" charset="2"/>
              <a:buChar char="q"/>
            </a:pPr>
            <a:r>
              <a:rPr lang="tr-TR" sz="2800" b="1" dirty="0">
                <a:solidFill>
                  <a:srgbClr val="1F497D">
                    <a:lumMod val="75000"/>
                  </a:srgbClr>
                </a:solidFill>
              </a:rPr>
              <a:t> </a:t>
            </a:r>
            <a:r>
              <a:rPr lang="tr-TR" sz="2800" b="1" dirty="0" smtClean="0">
                <a:solidFill>
                  <a:srgbClr val="1F497D">
                    <a:lumMod val="75000"/>
                  </a:srgbClr>
                </a:solidFill>
              </a:rPr>
              <a:t>MEBBİS İSGB Modülü bilgi girişleri yapılır ve güncel tutulur,</a:t>
            </a:r>
          </a:p>
          <a:p>
            <a:pPr marL="971550" lvl="1" indent="-514350">
              <a:buFont typeface="+mj-lt"/>
              <a:buAutoNum type="alphaLcParenR"/>
            </a:pPr>
            <a:r>
              <a:rPr lang="tr-TR" sz="2800" b="1" dirty="0" smtClean="0">
                <a:solidFill>
                  <a:srgbClr val="1F497D">
                    <a:lumMod val="75000"/>
                  </a:srgbClr>
                </a:solidFill>
              </a:rPr>
              <a:t>Kurum İşlemleri</a:t>
            </a:r>
          </a:p>
          <a:p>
            <a:pPr marL="971550" lvl="1" indent="-514350">
              <a:buFont typeface="+mj-lt"/>
              <a:buAutoNum type="alphaLcParenR"/>
            </a:pPr>
            <a:r>
              <a:rPr lang="tr-TR" sz="2800" b="1" dirty="0" smtClean="0">
                <a:solidFill>
                  <a:srgbClr val="1F497D">
                    <a:lumMod val="75000"/>
                  </a:srgbClr>
                </a:solidFill>
              </a:rPr>
              <a:t>Kurum Risk Değerlendirme İşlemleri</a:t>
            </a:r>
          </a:p>
          <a:p>
            <a:pPr marL="971550" lvl="1" indent="-514350">
              <a:buFont typeface="+mj-lt"/>
              <a:buAutoNum type="alphaLcParenR"/>
            </a:pPr>
            <a:r>
              <a:rPr lang="tr-TR" sz="2800" b="1" dirty="0" smtClean="0">
                <a:solidFill>
                  <a:srgbClr val="1F497D">
                    <a:lumMod val="75000"/>
                  </a:srgbClr>
                </a:solidFill>
              </a:rPr>
              <a:t>Kurum Acil Durum İşlemleri</a:t>
            </a:r>
            <a:endParaRPr lang="tr-TR" sz="2800" b="1" dirty="0">
              <a:solidFill>
                <a:srgbClr val="1F497D">
                  <a:lumMod val="75000"/>
                </a:srgbClr>
              </a:solidFill>
            </a:endParaRPr>
          </a:p>
        </p:txBody>
      </p:sp>
    </p:spTree>
    <p:extLst>
      <p:ext uri="{BB962C8B-B14F-4D97-AF65-F5344CB8AC3E}">
        <p14:creationId xmlns:p14="http://schemas.microsoft.com/office/powerpoint/2010/main" val="257379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solidFill>
                  <a:prstClr val="black">
                    <a:tint val="75000"/>
                  </a:prstClr>
                </a:solidFill>
              </a:rPr>
              <a:pPr/>
              <a:t>3</a:t>
            </a:fld>
            <a:endParaRPr lang="tr-TR">
              <a:solidFill>
                <a:prstClr val="black">
                  <a:tint val="75000"/>
                </a:prstClr>
              </a:solidFill>
            </a:endParaRPr>
          </a:p>
        </p:txBody>
      </p:sp>
      <p:sp>
        <p:nvSpPr>
          <p:cNvPr id="5" name="Başlık 1"/>
          <p:cNvSpPr txBox="1">
            <a:spLocks/>
          </p:cNvSpPr>
          <p:nvPr/>
        </p:nvSpPr>
        <p:spPr>
          <a:xfrm>
            <a:off x="2207568" y="1166888"/>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solidFill>
                <a:prstClr val="black"/>
              </a:solidFill>
            </a:endParaRPr>
          </a:p>
        </p:txBody>
      </p:sp>
      <p:pic>
        <p:nvPicPr>
          <p:cNvPr id="17411" name="Picture 3"/>
          <p:cNvPicPr>
            <a:picLocks noChangeAspect="1" noChangeArrowheads="1"/>
          </p:cNvPicPr>
          <p:nvPr/>
        </p:nvPicPr>
        <p:blipFill>
          <a:blip r:embed="rId2"/>
          <a:srcRect/>
          <a:stretch>
            <a:fillRect/>
          </a:stretch>
        </p:blipFill>
        <p:spPr bwMode="auto">
          <a:xfrm>
            <a:off x="2600768" y="928671"/>
            <a:ext cx="6924257" cy="5857893"/>
          </a:xfrm>
          <a:prstGeom prst="rect">
            <a:avLst/>
          </a:prstGeom>
          <a:noFill/>
          <a:ln w="9525">
            <a:noFill/>
            <a:miter lim="800000"/>
            <a:headEnd/>
            <a:tailEnd/>
          </a:ln>
          <a:effectLst/>
        </p:spPr>
      </p:pic>
      <p:sp>
        <p:nvSpPr>
          <p:cNvPr id="9"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spTree>
    <p:extLst>
      <p:ext uri="{BB962C8B-B14F-4D97-AF65-F5344CB8AC3E}">
        <p14:creationId xmlns:p14="http://schemas.microsoft.com/office/powerpoint/2010/main" val="14119709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30</a:t>
            </a:fld>
            <a:endParaRPr lang="tr-TR">
              <a:solidFill>
                <a:prstClr val="black">
                  <a:tint val="75000"/>
                </a:prstClr>
              </a:solidFill>
            </a:endParaRPr>
          </a:p>
        </p:txBody>
      </p:sp>
      <p:sp>
        <p:nvSpPr>
          <p:cNvPr id="3"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İş Sağlığı ve Güvenliği Kurulu</a:t>
            </a:r>
            <a:endParaRPr lang="en-GB" sz="4400" b="1" i="1" dirty="0" smtClean="0">
              <a:solidFill>
                <a:srgbClr val="FFFF00"/>
              </a:solidFill>
              <a:latin typeface="+mj-lt"/>
            </a:endParaRPr>
          </a:p>
        </p:txBody>
      </p:sp>
      <p:sp>
        <p:nvSpPr>
          <p:cNvPr id="2" name="Metin kutusu 1"/>
          <p:cNvSpPr txBox="1"/>
          <p:nvPr/>
        </p:nvSpPr>
        <p:spPr>
          <a:xfrm>
            <a:off x="632362" y="993709"/>
            <a:ext cx="10754436" cy="6001643"/>
          </a:xfrm>
          <a:prstGeom prst="rect">
            <a:avLst/>
          </a:prstGeom>
          <a:noFill/>
        </p:spPr>
        <p:txBody>
          <a:bodyPr wrap="square" rtlCol="0">
            <a:spAutoFit/>
          </a:bodyPr>
          <a:lstStyle/>
          <a:p>
            <a:pPr algn="just"/>
            <a:r>
              <a:rPr lang="tr-TR" b="1" dirty="0">
                <a:solidFill>
                  <a:srgbClr val="FF0000"/>
                </a:solidFill>
              </a:rPr>
              <a:t> </a:t>
            </a:r>
            <a:r>
              <a:rPr lang="tr-TR" b="1" dirty="0" smtClean="0">
                <a:solidFill>
                  <a:srgbClr val="FF0000"/>
                </a:solidFill>
              </a:rPr>
              <a:t> </a:t>
            </a:r>
            <a:r>
              <a:rPr lang="tr-TR" sz="3200" b="1" dirty="0">
                <a:solidFill>
                  <a:srgbClr val="FF0000"/>
                </a:solidFill>
              </a:rPr>
              <a:t>Elli ve daha fazla çalışanın bulunduğu </a:t>
            </a:r>
            <a:r>
              <a:rPr lang="tr-TR" sz="3200" dirty="0"/>
              <a:t>ve altı aydan fazla süren sürekli işlerin yapıldığı işyerlerinde işveren, iş sağlığı ve güvenliği ile ilgili çalışmalarda bulunmak üzere kurul oluşturur</a:t>
            </a:r>
            <a:r>
              <a:rPr lang="tr-TR" sz="3200" dirty="0" smtClean="0"/>
              <a:t>.</a:t>
            </a:r>
          </a:p>
          <a:p>
            <a:pPr algn="just"/>
            <a:endParaRPr lang="tr-TR" sz="3200" dirty="0"/>
          </a:p>
          <a:p>
            <a:pPr algn="just"/>
            <a:r>
              <a:rPr lang="tr-TR" sz="3200" b="1" dirty="0">
                <a:solidFill>
                  <a:srgbClr val="FF0000"/>
                </a:solidFill>
              </a:rPr>
              <a:t>e</a:t>
            </a:r>
            <a:r>
              <a:rPr lang="tr-TR" sz="3200" b="1" dirty="0" smtClean="0">
                <a:solidFill>
                  <a:srgbClr val="FF0000"/>
                </a:solidFill>
              </a:rPr>
              <a:t>k-2</a:t>
            </a:r>
            <a:r>
              <a:rPr lang="tr-TR" sz="3200" dirty="0" smtClean="0"/>
              <a:t> Kurul üyeleri belirlenir ve </a:t>
            </a:r>
            <a:r>
              <a:rPr lang="tr-TR" sz="3200" b="1" dirty="0" smtClean="0">
                <a:solidFill>
                  <a:srgbClr val="FF0000"/>
                </a:solidFill>
              </a:rPr>
              <a:t>ek-2_a</a:t>
            </a:r>
            <a:r>
              <a:rPr lang="tr-TR" sz="3200" dirty="0" smtClean="0"/>
              <a:t> Kurul üyesi görevlendirmesi yapılır.( </a:t>
            </a:r>
            <a:r>
              <a:rPr lang="tr-TR" sz="3200" dirty="0" smtClean="0">
                <a:solidFill>
                  <a:srgbClr val="FF0000"/>
                </a:solidFill>
              </a:rPr>
              <a:t>ek-2 , ek2_a dosyalanır </a:t>
            </a:r>
            <a:r>
              <a:rPr lang="tr-TR" sz="3200" dirty="0" smtClean="0"/>
              <a:t>)</a:t>
            </a:r>
          </a:p>
          <a:p>
            <a:pPr algn="just"/>
            <a:endParaRPr lang="tr-TR" sz="3200" dirty="0"/>
          </a:p>
          <a:p>
            <a:pPr algn="just"/>
            <a:r>
              <a:rPr lang="tr-TR" sz="3200" dirty="0"/>
              <a:t>Kurullar ayda en az bir kere toplanır. Ancak kurul, işyerinin tehlike sınıfını dikkate alarak, </a:t>
            </a:r>
            <a:r>
              <a:rPr lang="tr-TR" sz="3200" b="1" dirty="0">
                <a:solidFill>
                  <a:srgbClr val="FF0000"/>
                </a:solidFill>
              </a:rPr>
              <a:t>tehlikeli işyerlerinde </a:t>
            </a:r>
            <a:r>
              <a:rPr lang="tr-TR" sz="3200" dirty="0"/>
              <a:t>bu sürenin </a:t>
            </a:r>
            <a:r>
              <a:rPr lang="tr-TR" sz="3200" b="1" dirty="0">
                <a:solidFill>
                  <a:srgbClr val="FF0000"/>
                </a:solidFill>
              </a:rPr>
              <a:t>iki ay</a:t>
            </a:r>
            <a:r>
              <a:rPr lang="tr-TR" sz="3200" dirty="0"/>
              <a:t>, </a:t>
            </a:r>
            <a:r>
              <a:rPr lang="tr-TR" sz="3200" b="1" dirty="0">
                <a:solidFill>
                  <a:srgbClr val="FF0000"/>
                </a:solidFill>
              </a:rPr>
              <a:t>az tehlikeli işyerlerinde </a:t>
            </a:r>
            <a:r>
              <a:rPr lang="tr-TR" sz="3200" dirty="0"/>
              <a:t>ise </a:t>
            </a:r>
            <a:r>
              <a:rPr lang="tr-TR" sz="3200" b="1" dirty="0">
                <a:solidFill>
                  <a:srgbClr val="FF0000"/>
                </a:solidFill>
              </a:rPr>
              <a:t>üç ay </a:t>
            </a:r>
            <a:r>
              <a:rPr lang="tr-TR" sz="3200" dirty="0"/>
              <a:t>olarak belirlenmesine karar verebilir.</a:t>
            </a:r>
          </a:p>
          <a:p>
            <a:pPr algn="just"/>
            <a:endParaRPr lang="tr-TR" sz="3200" dirty="0" smtClean="0"/>
          </a:p>
        </p:txBody>
      </p:sp>
    </p:spTree>
    <p:extLst>
      <p:ext uri="{BB962C8B-B14F-4D97-AF65-F5344CB8AC3E}">
        <p14:creationId xmlns:p14="http://schemas.microsoft.com/office/powerpoint/2010/main" val="711765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31</a:t>
            </a:fld>
            <a:endParaRPr lang="tr-TR">
              <a:solidFill>
                <a:prstClr val="black">
                  <a:tint val="75000"/>
                </a:prstClr>
              </a:solidFill>
            </a:endParaRPr>
          </a:p>
        </p:txBody>
      </p:sp>
      <p:sp>
        <p:nvSpPr>
          <p:cNvPr id="3" name="Metin kutusu 2"/>
          <p:cNvSpPr txBox="1"/>
          <p:nvPr/>
        </p:nvSpPr>
        <p:spPr>
          <a:xfrm>
            <a:off x="696036" y="2947916"/>
            <a:ext cx="10886364" cy="3408435"/>
          </a:xfrm>
          <a:prstGeom prst="rect">
            <a:avLst/>
          </a:prstGeom>
          <a:noFill/>
        </p:spPr>
        <p:txBody>
          <a:bodyPr wrap="square" rtlCol="0">
            <a:spAutoFit/>
          </a:bodyPr>
          <a:lstStyle/>
          <a:p>
            <a:endParaRPr lang="tr-TR" dirty="0"/>
          </a:p>
        </p:txBody>
      </p:sp>
      <p:sp>
        <p:nvSpPr>
          <p:cNvPr id="2" name="Metin kutusu 1"/>
          <p:cNvSpPr txBox="1"/>
          <p:nvPr/>
        </p:nvSpPr>
        <p:spPr>
          <a:xfrm>
            <a:off x="696036" y="1774209"/>
            <a:ext cx="9635319" cy="1746913"/>
          </a:xfrm>
          <a:prstGeom prst="rect">
            <a:avLst/>
          </a:prstGeom>
          <a:noFill/>
        </p:spPr>
        <p:txBody>
          <a:bodyPr wrap="square" rtlCol="0">
            <a:spAutoFit/>
          </a:bodyPr>
          <a:lstStyle/>
          <a:p>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1356862155"/>
              </p:ext>
            </p:extLst>
          </p:nvPr>
        </p:nvGraphicFramePr>
        <p:xfrm>
          <a:off x="955342" y="1078171"/>
          <a:ext cx="9676263" cy="5431810"/>
        </p:xfrm>
        <a:graphic>
          <a:graphicData uri="http://schemas.openxmlformats.org/drawingml/2006/table">
            <a:tbl>
              <a:tblPr firstRow="1" firstCol="1" bandRow="1">
                <a:tableStyleId>{5C22544A-7EE6-4342-B048-85BDC9FD1C3A}</a:tableStyleId>
              </a:tblPr>
              <a:tblGrid>
                <a:gridCol w="394867"/>
                <a:gridCol w="3854993"/>
                <a:gridCol w="2427628"/>
                <a:gridCol w="1836334"/>
                <a:gridCol w="1162441"/>
              </a:tblGrid>
              <a:tr h="543181">
                <a:tc gridSpan="4">
                  <a:txBody>
                    <a:bodyPr/>
                    <a:lstStyle/>
                    <a:p>
                      <a:pPr algn="ctr">
                        <a:spcAft>
                          <a:spcPts val="0"/>
                        </a:spcAft>
                      </a:pPr>
                      <a:r>
                        <a:rPr lang="tr-TR" sz="2400" u="sng" dirty="0">
                          <a:effectLst/>
                        </a:rPr>
                        <a:t>KURULUN ORGANLARI:</a:t>
                      </a:r>
                      <a:endParaRPr lang="tr-TR"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just">
                        <a:spcAft>
                          <a:spcPts val="0"/>
                        </a:spcAft>
                      </a:pPr>
                      <a:r>
                        <a:rPr lang="tr-TR" sz="2400" dirty="0">
                          <a:effectLst/>
                        </a:rPr>
                        <a:t>İMZA</a:t>
                      </a:r>
                      <a:endParaRPr lang="tr-TR"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543181">
                <a:tc>
                  <a:txBody>
                    <a:bodyPr/>
                    <a:lstStyle/>
                    <a:p>
                      <a:pPr algn="l">
                        <a:spcAft>
                          <a:spcPts val="0"/>
                        </a:spcAft>
                      </a:pPr>
                      <a:r>
                        <a:rPr lang="tr-TR" sz="1200">
                          <a:effectLst/>
                        </a:rPr>
                        <a:t>1</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Okul Müdürü (Kurul Başkanı)</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2</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İş Güvenliği Uzmanı </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dirty="0">
                          <a:effectLst/>
                        </a:rPr>
                        <a:t> </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3</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İşyeri Hekimi </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4</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Md. Yardımcısı</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5</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Sivil Savunma Uzmanı (varsa)</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6</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Alan/dal/</a:t>
                      </a:r>
                      <a:r>
                        <a:rPr lang="tr-TR" sz="2000" dirty="0" err="1">
                          <a:effectLst/>
                        </a:rPr>
                        <a:t>lab</a:t>
                      </a:r>
                      <a:r>
                        <a:rPr lang="tr-TR" sz="2000" dirty="0">
                          <a:effectLst/>
                        </a:rPr>
                        <a:t>. vb. öğretmen</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7</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Alan/dal/</a:t>
                      </a:r>
                      <a:r>
                        <a:rPr lang="tr-TR" sz="2000" dirty="0" err="1">
                          <a:effectLst/>
                        </a:rPr>
                        <a:t>lab</a:t>
                      </a:r>
                      <a:r>
                        <a:rPr lang="tr-TR" sz="2000" dirty="0">
                          <a:effectLst/>
                        </a:rPr>
                        <a:t>. vb. öğretmen(yedek)</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8</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Çalışan Temsilcisi</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43181">
                <a:tc>
                  <a:txBody>
                    <a:bodyPr/>
                    <a:lstStyle/>
                    <a:p>
                      <a:pPr algn="l">
                        <a:spcAft>
                          <a:spcPts val="0"/>
                        </a:spcAft>
                      </a:pPr>
                      <a:r>
                        <a:rPr lang="tr-TR" sz="1200">
                          <a:effectLst/>
                        </a:rPr>
                        <a:t>9</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2000" dirty="0">
                          <a:effectLst/>
                        </a:rPr>
                        <a:t>Çalışan Temsilcisi (Yedek )</a:t>
                      </a:r>
                      <a:endParaRPr lang="tr-T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tr-TR" sz="1200" u="none" strike="noStrike">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tr-TR" sz="1200" u="none" strike="noStrike" dirty="0">
                          <a:effectLst/>
                        </a:rPr>
                        <a:t> </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7"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İş Sağlığı ve Güvenliği Kurulu</a:t>
            </a:r>
            <a:endParaRPr lang="en-GB" sz="4400" b="1" i="1" dirty="0" smtClean="0">
              <a:solidFill>
                <a:srgbClr val="FFFF00"/>
              </a:solidFill>
              <a:latin typeface="+mj-lt"/>
            </a:endParaRPr>
          </a:p>
        </p:txBody>
      </p:sp>
    </p:spTree>
    <p:extLst>
      <p:ext uri="{BB962C8B-B14F-4D97-AF65-F5344CB8AC3E}">
        <p14:creationId xmlns:p14="http://schemas.microsoft.com/office/powerpoint/2010/main" val="2891878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32</a:t>
            </a:fld>
            <a:endParaRPr lang="tr-TR">
              <a:solidFill>
                <a:prstClr val="black">
                  <a:tint val="75000"/>
                </a:prstClr>
              </a:solidFill>
            </a:endParaRPr>
          </a:p>
        </p:txBody>
      </p:sp>
      <p:sp>
        <p:nvSpPr>
          <p:cNvPr id="5" name="Metin kutusu 4"/>
          <p:cNvSpPr txBox="1"/>
          <p:nvPr/>
        </p:nvSpPr>
        <p:spPr>
          <a:xfrm>
            <a:off x="218364" y="1228299"/>
            <a:ext cx="11764370" cy="5970865"/>
          </a:xfrm>
          <a:prstGeom prst="rect">
            <a:avLst/>
          </a:prstGeom>
          <a:noFill/>
        </p:spPr>
        <p:txBody>
          <a:bodyPr wrap="square" rtlCol="0">
            <a:spAutoFit/>
          </a:bodyPr>
          <a:lstStyle/>
          <a:p>
            <a:pPr algn="just"/>
            <a:r>
              <a:rPr lang="tr-TR" sz="2800" dirty="0"/>
              <a:t>Toplantının gündemi, yeri, günü ve saati toplantıdan </a:t>
            </a:r>
            <a:r>
              <a:rPr lang="tr-TR" sz="2800" b="1" dirty="0">
                <a:solidFill>
                  <a:srgbClr val="FF0000"/>
                </a:solidFill>
              </a:rPr>
              <a:t>en az kırk sekiz saat önce kurul üyelerine bildirilir</a:t>
            </a:r>
            <a:r>
              <a:rPr lang="tr-TR" sz="2800" dirty="0"/>
              <a:t>. Gündem, sorunların ve varsa iş sağlığı ve güvenliğine ilişkin projelerin önem sırasına göre belirlenir. </a:t>
            </a:r>
            <a:endParaRPr lang="tr-TR" sz="2800" dirty="0" smtClean="0"/>
          </a:p>
          <a:p>
            <a:pPr algn="just"/>
            <a:endParaRPr lang="tr-TR" sz="2800" dirty="0" smtClean="0"/>
          </a:p>
          <a:p>
            <a:pPr algn="just"/>
            <a:r>
              <a:rPr lang="tr-TR" sz="2800" dirty="0"/>
              <a:t>Kurul toplantılarının </a:t>
            </a:r>
            <a:r>
              <a:rPr lang="tr-TR" sz="2800" b="1" dirty="0">
                <a:solidFill>
                  <a:srgbClr val="FF0000"/>
                </a:solidFill>
              </a:rPr>
              <a:t>günlük çalışma saatleri içinde </a:t>
            </a:r>
            <a:r>
              <a:rPr lang="tr-TR" sz="2800" dirty="0"/>
              <a:t>yapılması asıldır. Kurulun toplantılarında geçecek süreler günlük çalışma süresinden sayılır</a:t>
            </a:r>
            <a:r>
              <a:rPr lang="tr-TR" sz="2800" dirty="0" smtClean="0"/>
              <a:t>.</a:t>
            </a:r>
          </a:p>
          <a:p>
            <a:pPr algn="just"/>
            <a:endParaRPr lang="tr-TR" sz="2800" dirty="0"/>
          </a:p>
          <a:p>
            <a:pPr algn="just"/>
            <a:r>
              <a:rPr lang="tr-TR" sz="2800" dirty="0" smtClean="0"/>
              <a:t>Kurul</a:t>
            </a:r>
            <a:r>
              <a:rPr lang="tr-TR" sz="2800" dirty="0"/>
              <a:t>, </a:t>
            </a:r>
            <a:r>
              <a:rPr lang="tr-TR" sz="2800" b="1" dirty="0">
                <a:solidFill>
                  <a:srgbClr val="FF0000"/>
                </a:solidFill>
              </a:rPr>
              <a:t>üye tam sayısının salt çoğunluğu </a:t>
            </a:r>
            <a:r>
              <a:rPr lang="tr-TR" sz="2800" dirty="0"/>
              <a:t>ile işveren veya işveren vekili başkanlığında toplanır ve katılanların </a:t>
            </a:r>
            <a:r>
              <a:rPr lang="tr-TR" sz="2800" b="1" dirty="0">
                <a:solidFill>
                  <a:srgbClr val="FF0000"/>
                </a:solidFill>
              </a:rPr>
              <a:t>salt çoğunluğu ile karar alı</a:t>
            </a:r>
            <a:r>
              <a:rPr lang="tr-TR" sz="2800" dirty="0"/>
              <a:t>r. Çekimser oy kullanılamaz. Oyların eşitliği halinde </a:t>
            </a:r>
            <a:r>
              <a:rPr lang="tr-TR" sz="2800" b="1" dirty="0">
                <a:solidFill>
                  <a:srgbClr val="FF0000"/>
                </a:solidFill>
              </a:rPr>
              <a:t>başkanın oyu kararı belirler</a:t>
            </a:r>
            <a:r>
              <a:rPr lang="tr-TR" sz="2800" dirty="0"/>
              <a:t>. Çoğunluğun sağlanamadığı veya başka bir nedenle toplantının yapılmadığı hallerde durumu belirten bir tutanak düzenlenir.</a:t>
            </a:r>
          </a:p>
          <a:p>
            <a:pPr algn="just"/>
            <a:endParaRPr lang="tr-TR" sz="2800" dirty="0"/>
          </a:p>
          <a:p>
            <a:pPr algn="just"/>
            <a:endParaRPr lang="tr-TR" dirty="0"/>
          </a:p>
        </p:txBody>
      </p:sp>
      <p:sp>
        <p:nvSpPr>
          <p:cNvPr id="6"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İş Sağlığı ve Güvenliği Kurulu</a:t>
            </a:r>
            <a:endParaRPr lang="en-GB" sz="4400" b="1" i="1" dirty="0" smtClean="0">
              <a:solidFill>
                <a:srgbClr val="FFFF00"/>
              </a:solidFill>
              <a:latin typeface="+mj-lt"/>
            </a:endParaRPr>
          </a:p>
        </p:txBody>
      </p:sp>
    </p:spTree>
    <p:extLst>
      <p:ext uri="{BB962C8B-B14F-4D97-AF65-F5344CB8AC3E}">
        <p14:creationId xmlns:p14="http://schemas.microsoft.com/office/powerpoint/2010/main" val="394078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33</a:t>
            </a:fld>
            <a:endParaRPr lang="tr-TR">
              <a:solidFill>
                <a:prstClr val="black">
                  <a:tint val="75000"/>
                </a:prstClr>
              </a:solidFill>
            </a:endParaRPr>
          </a:p>
        </p:txBody>
      </p:sp>
      <p:sp>
        <p:nvSpPr>
          <p:cNvPr id="5" name="Metin kutusu 4"/>
          <p:cNvSpPr txBox="1"/>
          <p:nvPr/>
        </p:nvSpPr>
        <p:spPr>
          <a:xfrm>
            <a:off x="464024" y="1487606"/>
            <a:ext cx="11118376" cy="2523768"/>
          </a:xfrm>
          <a:prstGeom prst="rect">
            <a:avLst/>
          </a:prstGeom>
          <a:noFill/>
        </p:spPr>
        <p:txBody>
          <a:bodyPr wrap="square" rtlCol="0">
            <a:spAutoFit/>
          </a:bodyPr>
          <a:lstStyle/>
          <a:p>
            <a:pPr algn="just"/>
            <a:r>
              <a:rPr lang="tr-TR" sz="2800" dirty="0"/>
              <a:t>Her toplantıda, görüşülen konularla ilgili alınan kararları içeren </a:t>
            </a:r>
            <a:r>
              <a:rPr lang="tr-TR" sz="2800" b="1" dirty="0">
                <a:solidFill>
                  <a:srgbClr val="FF0000"/>
                </a:solidFill>
              </a:rPr>
              <a:t>bir tutanak düzenlenir.</a:t>
            </a:r>
            <a:r>
              <a:rPr lang="tr-TR" sz="2800" dirty="0"/>
              <a:t> </a:t>
            </a:r>
            <a:r>
              <a:rPr lang="tr-TR" sz="2800" b="1" dirty="0">
                <a:solidFill>
                  <a:srgbClr val="FF0000"/>
                </a:solidFill>
              </a:rPr>
              <a:t>Tutanak, toplantıya katılan başkan ve üyeler tarafından imzalanır. </a:t>
            </a:r>
            <a:r>
              <a:rPr lang="tr-TR" sz="2800" dirty="0"/>
              <a:t>İmza altına alınan kararlar herhangi bir işleme gerek kalmaksızın işverene bildirilmiş sayılır. </a:t>
            </a:r>
            <a:r>
              <a:rPr lang="tr-TR" sz="2800" b="1" dirty="0">
                <a:solidFill>
                  <a:srgbClr val="FF0000"/>
                </a:solidFill>
              </a:rPr>
              <a:t>İmzalı tutanak ve kararlar sırasıyla özel dosyasında saklanır.</a:t>
            </a:r>
          </a:p>
          <a:p>
            <a:endParaRPr lang="tr-TR" dirty="0"/>
          </a:p>
        </p:txBody>
      </p:sp>
      <p:sp>
        <p:nvSpPr>
          <p:cNvPr id="6"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İş Sağlığı ve Güvenliği Kurulu</a:t>
            </a:r>
            <a:endParaRPr lang="en-GB" sz="4400" b="1" i="1" dirty="0" smtClean="0">
              <a:solidFill>
                <a:srgbClr val="FFFF00"/>
              </a:solidFill>
              <a:latin typeface="+mj-lt"/>
            </a:endParaRPr>
          </a:p>
        </p:txBody>
      </p:sp>
    </p:spTree>
    <p:extLst>
      <p:ext uri="{BB962C8B-B14F-4D97-AF65-F5344CB8AC3E}">
        <p14:creationId xmlns:p14="http://schemas.microsoft.com/office/powerpoint/2010/main" val="1932124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34</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Çalışan Temsilcileri</a:t>
            </a:r>
            <a:endParaRPr lang="en-GB" sz="4400" b="1" i="1" dirty="0" smtClean="0">
              <a:solidFill>
                <a:srgbClr val="FFFF00"/>
              </a:solidFill>
              <a:latin typeface="+mj-lt"/>
            </a:endParaRPr>
          </a:p>
        </p:txBody>
      </p:sp>
      <p:sp>
        <p:nvSpPr>
          <p:cNvPr id="6" name="Metin kutusu 5"/>
          <p:cNvSpPr txBox="1"/>
          <p:nvPr/>
        </p:nvSpPr>
        <p:spPr>
          <a:xfrm>
            <a:off x="325287" y="1419367"/>
            <a:ext cx="11614245" cy="4154984"/>
          </a:xfrm>
          <a:prstGeom prst="rect">
            <a:avLst/>
          </a:prstGeom>
          <a:noFill/>
        </p:spPr>
        <p:txBody>
          <a:bodyPr wrap="square" rtlCol="0">
            <a:spAutoFit/>
          </a:bodyPr>
          <a:lstStyle/>
          <a:p>
            <a:pPr algn="just"/>
            <a:r>
              <a:rPr lang="tr-TR" sz="3600" b="1" dirty="0" smtClean="0"/>
              <a:t>İşveren;</a:t>
            </a:r>
            <a:r>
              <a:rPr lang="tr-TR" sz="3200" dirty="0" smtClean="0"/>
              <a:t> İşyerinde yeterli </a:t>
            </a:r>
            <a:r>
              <a:rPr lang="tr-TR" sz="3200" dirty="0"/>
              <a:t>sayıda çalışan temsilcisini görevlendirir</a:t>
            </a:r>
            <a:r>
              <a:rPr lang="tr-TR" sz="3200" dirty="0" smtClean="0"/>
              <a:t>.</a:t>
            </a:r>
          </a:p>
          <a:p>
            <a:pPr algn="just"/>
            <a:endParaRPr lang="tr-TR" sz="3200" dirty="0" smtClean="0"/>
          </a:p>
          <a:p>
            <a:pPr algn="just"/>
            <a:r>
              <a:rPr lang="tr-TR" sz="3200" dirty="0"/>
              <a:t>İşveren, işyerinde </a:t>
            </a:r>
            <a:r>
              <a:rPr lang="tr-TR" sz="3200" b="1" dirty="0">
                <a:solidFill>
                  <a:srgbClr val="FF0000"/>
                </a:solidFill>
              </a:rPr>
              <a:t>yetkili sendika veya sendikalar bulunması halinde işyeri sendika temsilcisini çalışan temsilcisi olarak görevlendirir</a:t>
            </a:r>
            <a:r>
              <a:rPr lang="tr-TR" sz="3200" b="1" dirty="0" smtClean="0">
                <a:solidFill>
                  <a:srgbClr val="FF0000"/>
                </a:solidFill>
              </a:rPr>
              <a:t>.</a:t>
            </a:r>
          </a:p>
          <a:p>
            <a:pPr algn="just"/>
            <a:endParaRPr lang="tr-TR" sz="3200" dirty="0"/>
          </a:p>
          <a:p>
            <a:pPr algn="just"/>
            <a:r>
              <a:rPr lang="tr-TR" sz="3200" dirty="0" smtClean="0"/>
              <a:t>Çalışan </a:t>
            </a:r>
            <a:r>
              <a:rPr lang="tr-TR" sz="3200" dirty="0"/>
              <a:t>temsilcisinin seçilmesi veya atanması ile ilgili gerekli tüm iş ve işlemler </a:t>
            </a:r>
            <a:r>
              <a:rPr lang="tr-TR" sz="3200" b="1" dirty="0">
                <a:solidFill>
                  <a:srgbClr val="FF0000"/>
                </a:solidFill>
              </a:rPr>
              <a:t>işveren tarafından yerine getirilir</a:t>
            </a:r>
            <a:r>
              <a:rPr lang="tr-TR" sz="3200" dirty="0"/>
              <a:t>.</a:t>
            </a:r>
          </a:p>
          <a:p>
            <a:endParaRPr lang="tr-TR" dirty="0"/>
          </a:p>
          <a:p>
            <a:endParaRPr lang="tr-TR" dirty="0"/>
          </a:p>
        </p:txBody>
      </p:sp>
    </p:spTree>
    <p:extLst>
      <p:ext uri="{BB962C8B-B14F-4D97-AF65-F5344CB8AC3E}">
        <p14:creationId xmlns:p14="http://schemas.microsoft.com/office/powerpoint/2010/main" val="3507768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35</a:t>
            </a:fld>
            <a:endParaRPr lang="tr-TR">
              <a:solidFill>
                <a:prstClr val="black">
                  <a:tint val="75000"/>
                </a:prstClr>
              </a:solidFill>
            </a:endParaRPr>
          </a:p>
        </p:txBody>
      </p:sp>
      <p:sp>
        <p:nvSpPr>
          <p:cNvPr id="5" name="Metin kutusu 4"/>
          <p:cNvSpPr txBox="1"/>
          <p:nvPr/>
        </p:nvSpPr>
        <p:spPr>
          <a:xfrm>
            <a:off x="327546" y="1296537"/>
            <a:ext cx="11409529" cy="3816429"/>
          </a:xfrm>
          <a:prstGeom prst="rect">
            <a:avLst/>
          </a:prstGeom>
          <a:noFill/>
        </p:spPr>
        <p:txBody>
          <a:bodyPr wrap="square" rtlCol="0">
            <a:spAutoFit/>
          </a:bodyPr>
          <a:lstStyle/>
          <a:p>
            <a:pPr algn="just"/>
            <a:r>
              <a:rPr lang="tr-TR" sz="3200" dirty="0"/>
              <a:t>İşyerinde görevlendirilecek çalışan temsilcisi sayısı aşağıdaki şekilde belirlenir</a:t>
            </a:r>
            <a:r>
              <a:rPr lang="tr-TR" sz="3200" dirty="0" smtClean="0"/>
              <a:t>:</a:t>
            </a:r>
          </a:p>
          <a:p>
            <a:pPr algn="just"/>
            <a:endParaRPr lang="tr-TR" sz="3200" dirty="0"/>
          </a:p>
          <a:p>
            <a:pPr algn="just"/>
            <a:r>
              <a:rPr lang="tr-TR" sz="3200" dirty="0"/>
              <a:t>a) </a:t>
            </a:r>
            <a:r>
              <a:rPr lang="tr-TR" sz="3200" dirty="0">
                <a:solidFill>
                  <a:srgbClr val="FF0000"/>
                </a:solidFill>
              </a:rPr>
              <a:t>İki ile elli arasında çalışanı bulunan işyerlerinde bir.</a:t>
            </a:r>
          </a:p>
          <a:p>
            <a:pPr algn="just"/>
            <a:r>
              <a:rPr lang="tr-TR" sz="3200" dirty="0"/>
              <a:t>b) </a:t>
            </a:r>
            <a:r>
              <a:rPr lang="tr-TR" sz="3200" dirty="0">
                <a:solidFill>
                  <a:srgbClr val="FF0000"/>
                </a:solidFill>
              </a:rPr>
              <a:t>Elli bir ile yüz arasında çalışanı bulunan işyerlerinde iki.</a:t>
            </a:r>
          </a:p>
          <a:p>
            <a:pPr algn="just"/>
            <a:r>
              <a:rPr lang="tr-TR" sz="3200" dirty="0"/>
              <a:t>c) </a:t>
            </a:r>
            <a:r>
              <a:rPr lang="tr-TR" sz="3200" dirty="0">
                <a:solidFill>
                  <a:srgbClr val="FF0000"/>
                </a:solidFill>
              </a:rPr>
              <a:t>Yüz bir ile beş yüz arasında çalışanı bulunan işyerlerinde üç.</a:t>
            </a:r>
          </a:p>
          <a:p>
            <a:pPr algn="just"/>
            <a:r>
              <a:rPr lang="tr-TR" sz="3200" dirty="0"/>
              <a:t>ç) </a:t>
            </a:r>
            <a:r>
              <a:rPr lang="tr-TR" sz="3200" dirty="0">
                <a:solidFill>
                  <a:srgbClr val="FF0000"/>
                </a:solidFill>
              </a:rPr>
              <a:t>Beş yüz bir ile bin arasında çalışanı bulunan işyerlerinde dört.</a:t>
            </a:r>
          </a:p>
          <a:p>
            <a:endParaRPr lang="tr-TR" dirty="0"/>
          </a:p>
        </p:txBody>
      </p:sp>
      <p:sp>
        <p:nvSpPr>
          <p:cNvPr id="6" name="Content Placeholder 2"/>
          <p:cNvSpPr>
            <a:spLocks noGrp="1"/>
          </p:cNvSpPr>
          <p:nvPr>
            <p:ph idx="1"/>
          </p:nvPr>
        </p:nvSpPr>
        <p:spPr>
          <a:xfrm>
            <a:off x="1651379" y="166947"/>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Çalışan Temsilcileri</a:t>
            </a:r>
            <a:endParaRPr lang="en-GB" sz="4400" b="1" i="1" dirty="0" smtClean="0">
              <a:solidFill>
                <a:srgbClr val="FFFF00"/>
              </a:solidFill>
              <a:latin typeface="+mj-lt"/>
            </a:endParaRPr>
          </a:p>
        </p:txBody>
      </p:sp>
    </p:spTree>
    <p:extLst>
      <p:ext uri="{BB962C8B-B14F-4D97-AF65-F5344CB8AC3E}">
        <p14:creationId xmlns:p14="http://schemas.microsoft.com/office/powerpoint/2010/main" val="3893352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36</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Risk Değerlendirme Ekibi</a:t>
            </a:r>
            <a:endParaRPr lang="en-GB" sz="4400" b="1" i="1" dirty="0" smtClean="0">
              <a:solidFill>
                <a:srgbClr val="FFFF00"/>
              </a:solidFill>
              <a:latin typeface="+mj-lt"/>
            </a:endParaRPr>
          </a:p>
        </p:txBody>
      </p:sp>
      <p:sp>
        <p:nvSpPr>
          <p:cNvPr id="6" name="Metin kutusu 5"/>
          <p:cNvSpPr txBox="1"/>
          <p:nvPr/>
        </p:nvSpPr>
        <p:spPr>
          <a:xfrm>
            <a:off x="504967" y="1214651"/>
            <a:ext cx="10686197" cy="1661993"/>
          </a:xfrm>
          <a:prstGeom prst="rect">
            <a:avLst/>
          </a:prstGeom>
          <a:noFill/>
        </p:spPr>
        <p:txBody>
          <a:bodyPr wrap="square" rtlCol="0">
            <a:spAutoFit/>
          </a:bodyPr>
          <a:lstStyle/>
          <a:p>
            <a:pPr algn="just"/>
            <a:r>
              <a:rPr lang="tr-TR" sz="2800" dirty="0"/>
              <a:t>Risk değerlendirmesi, </a:t>
            </a:r>
            <a:r>
              <a:rPr lang="tr-TR" sz="2800" b="1" dirty="0">
                <a:solidFill>
                  <a:srgbClr val="FF0000"/>
                </a:solidFill>
              </a:rPr>
              <a:t>işverenin oluşturduğu bir ekip tarafından gerçekleştirilir. </a:t>
            </a:r>
            <a:r>
              <a:rPr lang="tr-TR" sz="2800" dirty="0"/>
              <a:t>Risk değerlendirmesi ekibi aşağıdakilerden oluşur</a:t>
            </a:r>
            <a:r>
              <a:rPr lang="tr-TR" sz="2800" dirty="0" smtClean="0"/>
              <a:t>.</a:t>
            </a:r>
          </a:p>
          <a:p>
            <a:pPr algn="just"/>
            <a:endParaRPr lang="tr-TR" sz="2800" dirty="0"/>
          </a:p>
          <a:p>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230434952"/>
              </p:ext>
            </p:extLst>
          </p:nvPr>
        </p:nvGraphicFramePr>
        <p:xfrm>
          <a:off x="941696" y="2317591"/>
          <a:ext cx="10044751" cy="4063266"/>
        </p:xfrm>
        <a:graphic>
          <a:graphicData uri="http://schemas.openxmlformats.org/drawingml/2006/table">
            <a:tbl>
              <a:tblPr firstRow="1" firstCol="1" bandRow="1">
                <a:tableStyleId>{5C22544A-7EE6-4342-B048-85BDC9FD1C3A}</a:tableStyleId>
              </a:tblPr>
              <a:tblGrid>
                <a:gridCol w="672515"/>
                <a:gridCol w="4049056"/>
                <a:gridCol w="3502233"/>
                <a:gridCol w="1820947"/>
              </a:tblGrid>
              <a:tr h="460545">
                <a:tc gridSpan="4">
                  <a:txBody>
                    <a:bodyPr/>
                    <a:lstStyle/>
                    <a:p>
                      <a:pPr algn="ctr">
                        <a:spcAft>
                          <a:spcPts val="0"/>
                        </a:spcAft>
                      </a:pPr>
                      <a:r>
                        <a:rPr lang="tr-TR" sz="2000" dirty="0">
                          <a:effectLst/>
                        </a:rPr>
                        <a:t>RİSK DEĞERLENDİRMESİ EKİBİ</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r>
              <a:tr h="328961">
                <a:tc>
                  <a:txBody>
                    <a:bodyPr/>
                    <a:lstStyle/>
                    <a:p>
                      <a:pPr algn="ctr">
                        <a:spcAft>
                          <a:spcPts val="0"/>
                        </a:spcAft>
                      </a:pPr>
                      <a:r>
                        <a:rPr lang="tr-TR" sz="1200">
                          <a:effectLst/>
                        </a:rPr>
                        <a:t>S.N</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800" dirty="0">
                          <a:effectLst/>
                        </a:rPr>
                        <a:t>GÖREV</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800">
                          <a:effectLst/>
                        </a:rPr>
                        <a:t>AD-SOYAD</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800" dirty="0">
                          <a:effectLst/>
                        </a:rPr>
                        <a:t>İMZA</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1</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dirty="0">
                          <a:effectLst/>
                        </a:rPr>
                        <a:t>İŞVEREN VEKİLİ</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a:effectLst/>
                        </a:rPr>
                        <a:t> OKUL-KURUM MÜDÜRÜ</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2</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dirty="0">
                          <a:effectLst/>
                        </a:rPr>
                        <a:t>İŞ GÜVENLİĞİ UZMANI</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r>
                        <a:rPr lang="tr-TR" sz="1800" dirty="0" smtClean="0">
                          <a:effectLst/>
                        </a:rPr>
                        <a:t>YOK</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3</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a:effectLst/>
                        </a:rPr>
                        <a:t>İŞYERİ HEKİMİ</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r>
                        <a:rPr lang="tr-TR" sz="1800" dirty="0" smtClean="0">
                          <a:effectLst/>
                        </a:rPr>
                        <a:t>YOK</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4</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a:effectLst/>
                        </a:rPr>
                        <a:t>ÇALIŞAN TEMSİLCİSİ</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463177">
                <a:tc>
                  <a:txBody>
                    <a:bodyPr/>
                    <a:lstStyle/>
                    <a:p>
                      <a:pPr algn="ctr">
                        <a:spcAft>
                          <a:spcPts val="0"/>
                        </a:spcAft>
                      </a:pPr>
                      <a:r>
                        <a:rPr lang="tr-TR" sz="1200">
                          <a:effectLst/>
                        </a:rPr>
                        <a:t>5</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a:effectLst/>
                        </a:rPr>
                        <a:t>KURUM TEHLİKE KAYNAKLARI HAKKINDA BİLGİ SAHİBİ ÇALIŞAN</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6</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dirty="0">
                          <a:effectLst/>
                        </a:rPr>
                        <a:t>HİZMETLİ</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7</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dirty="0">
                          <a:effectLst/>
                        </a:rPr>
                        <a:t>ALAN </a:t>
                      </a:r>
                      <a:r>
                        <a:rPr lang="tr-TR" sz="1600" dirty="0" smtClean="0">
                          <a:effectLst/>
                        </a:rPr>
                        <a:t>ŞEFLERİ, LAB</a:t>
                      </a:r>
                      <a:r>
                        <a:rPr lang="tr-TR" sz="1600" baseline="0" dirty="0" smtClean="0">
                          <a:effectLst/>
                        </a:rPr>
                        <a:t> öğretmenleri</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8</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600">
                          <a:effectLst/>
                        </a:rPr>
                        <a:t>ACİL DURUM LİDERLERİ</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800" dirty="0">
                          <a:effectLst/>
                        </a:rPr>
                        <a:t> </a:t>
                      </a:r>
                      <a:endParaRPr lang="tr-T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260">
                <a:tc>
                  <a:txBody>
                    <a:bodyPr/>
                    <a:lstStyle/>
                    <a:p>
                      <a:pPr algn="ctr">
                        <a:spcAft>
                          <a:spcPts val="0"/>
                        </a:spcAft>
                      </a:pPr>
                      <a:r>
                        <a:rPr lang="tr-TR" sz="1200">
                          <a:effectLst/>
                        </a:rPr>
                        <a:t>9</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1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tr-TR" sz="1200" dirty="0">
                          <a:effectLst/>
                        </a:rPr>
                        <a:t> </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496744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37</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Risk Değerlendirme Ekibi</a:t>
            </a:r>
            <a:endParaRPr lang="en-GB" sz="4400" b="1" i="1" dirty="0" smtClean="0">
              <a:solidFill>
                <a:srgbClr val="FFFF00"/>
              </a:solidFill>
              <a:latin typeface="+mj-lt"/>
            </a:endParaRPr>
          </a:p>
        </p:txBody>
      </p:sp>
      <p:sp>
        <p:nvSpPr>
          <p:cNvPr id="6" name="Metin kutusu 5"/>
          <p:cNvSpPr txBox="1"/>
          <p:nvPr/>
        </p:nvSpPr>
        <p:spPr>
          <a:xfrm>
            <a:off x="509532" y="1705970"/>
            <a:ext cx="11245755" cy="3416320"/>
          </a:xfrm>
          <a:prstGeom prst="rect">
            <a:avLst/>
          </a:prstGeom>
          <a:noFill/>
        </p:spPr>
        <p:txBody>
          <a:bodyPr wrap="square" rtlCol="0">
            <a:spAutoFit/>
          </a:bodyPr>
          <a:lstStyle/>
          <a:p>
            <a:pPr algn="just"/>
            <a:r>
              <a:rPr lang="tr-TR" sz="3200" dirty="0" smtClean="0"/>
              <a:t>‘’Ek-3_a Risk Değerlendirme Ekibi Atama Formu’’ doldurulup onaylanır ve dosyalanır.</a:t>
            </a:r>
          </a:p>
          <a:p>
            <a:pPr algn="just"/>
            <a:endParaRPr lang="tr-TR" sz="3200" dirty="0"/>
          </a:p>
          <a:p>
            <a:pPr algn="just"/>
            <a:r>
              <a:rPr lang="tr-TR" sz="3200" dirty="0" smtClean="0"/>
              <a:t>Risk Değerlendirme Ekibi, MEBBİS Risk Değerlendirme Modülüne girilir ve güncel olması sağlanır.</a:t>
            </a:r>
          </a:p>
          <a:p>
            <a:endParaRPr lang="tr-TR" sz="2800" dirty="0"/>
          </a:p>
          <a:p>
            <a:endParaRPr lang="tr-TR" sz="2800" dirty="0"/>
          </a:p>
        </p:txBody>
      </p:sp>
    </p:spTree>
    <p:extLst>
      <p:ext uri="{BB962C8B-B14F-4D97-AF65-F5344CB8AC3E}">
        <p14:creationId xmlns:p14="http://schemas.microsoft.com/office/powerpoint/2010/main" val="125347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38</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Okul İSG İç Yönergesi </a:t>
            </a:r>
            <a:endParaRPr lang="en-GB" sz="4400" b="1" i="1" dirty="0" smtClean="0">
              <a:solidFill>
                <a:srgbClr val="FFFF00"/>
              </a:solidFill>
              <a:latin typeface="+mj-lt"/>
            </a:endParaRPr>
          </a:p>
        </p:txBody>
      </p:sp>
      <p:sp>
        <p:nvSpPr>
          <p:cNvPr id="6" name="Metin kutusu 5"/>
          <p:cNvSpPr txBox="1"/>
          <p:nvPr/>
        </p:nvSpPr>
        <p:spPr>
          <a:xfrm>
            <a:off x="682388" y="1842447"/>
            <a:ext cx="10522424" cy="2492990"/>
          </a:xfrm>
          <a:prstGeom prst="rect">
            <a:avLst/>
          </a:prstGeom>
          <a:noFill/>
        </p:spPr>
        <p:txBody>
          <a:bodyPr wrap="square" rtlCol="0">
            <a:spAutoFit/>
          </a:bodyPr>
          <a:lstStyle/>
          <a:p>
            <a:pPr algn="just"/>
            <a:r>
              <a:rPr lang="tr-TR" sz="3200" dirty="0" smtClean="0"/>
              <a:t>İş Sağlığı ve Güvenliği Kurulu tarafından, </a:t>
            </a:r>
            <a:r>
              <a:rPr lang="tr-TR" sz="3200" b="1" dirty="0">
                <a:solidFill>
                  <a:srgbClr val="FF0000"/>
                </a:solidFill>
              </a:rPr>
              <a:t>İşyerinin niteliğine uygun bir iş sağlığı ve güvenliği iç yönerge taslağı </a:t>
            </a:r>
            <a:r>
              <a:rPr lang="tr-TR" sz="3200" b="1" dirty="0" smtClean="0">
                <a:solidFill>
                  <a:srgbClr val="FF0000"/>
                </a:solidFill>
              </a:rPr>
              <a:t>hazırlanır.</a:t>
            </a:r>
          </a:p>
          <a:p>
            <a:pPr algn="just"/>
            <a:endParaRPr lang="tr-TR" sz="2800" b="1" dirty="0">
              <a:solidFill>
                <a:srgbClr val="FF0000"/>
              </a:solidFill>
            </a:endParaRPr>
          </a:p>
          <a:p>
            <a:pPr algn="just"/>
            <a:r>
              <a:rPr lang="tr-TR" sz="3200" dirty="0" smtClean="0"/>
              <a:t>Hazırlanan iç yönerge, kabulünü müteakip </a:t>
            </a:r>
            <a:r>
              <a:rPr lang="tr-TR" sz="3200" b="1" dirty="0" smtClean="0">
                <a:solidFill>
                  <a:srgbClr val="FF0000"/>
                </a:solidFill>
              </a:rPr>
              <a:t>kurum internet sayfasında</a:t>
            </a:r>
            <a:r>
              <a:rPr lang="tr-TR" sz="3200" dirty="0" smtClean="0"/>
              <a:t> yayımlanır.</a:t>
            </a:r>
            <a:endParaRPr lang="tr-TR" sz="3200" dirty="0"/>
          </a:p>
        </p:txBody>
      </p:sp>
    </p:spTree>
    <p:extLst>
      <p:ext uri="{BB962C8B-B14F-4D97-AF65-F5344CB8AC3E}">
        <p14:creationId xmlns:p14="http://schemas.microsoft.com/office/powerpoint/2010/main" val="1871813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39</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Risk Değerlendirmesi Yapılır</a:t>
            </a:r>
            <a:endParaRPr lang="en-GB" sz="4400" b="1" i="1" dirty="0" smtClean="0">
              <a:solidFill>
                <a:srgbClr val="FFFF00"/>
              </a:solidFill>
              <a:latin typeface="+mj-lt"/>
            </a:endParaRPr>
          </a:p>
        </p:txBody>
      </p:sp>
      <p:sp>
        <p:nvSpPr>
          <p:cNvPr id="6" name="Metin kutusu 5"/>
          <p:cNvSpPr txBox="1"/>
          <p:nvPr/>
        </p:nvSpPr>
        <p:spPr>
          <a:xfrm>
            <a:off x="655093" y="1323833"/>
            <a:ext cx="11109277" cy="4832092"/>
          </a:xfrm>
          <a:prstGeom prst="rect">
            <a:avLst/>
          </a:prstGeom>
          <a:noFill/>
        </p:spPr>
        <p:txBody>
          <a:bodyPr wrap="square" rtlCol="0">
            <a:spAutoFit/>
          </a:bodyPr>
          <a:lstStyle/>
          <a:p>
            <a:pPr algn="just"/>
            <a:r>
              <a:rPr lang="tr-TR" sz="2800" dirty="0" smtClean="0"/>
              <a:t>Okul/Kurumdaki riskler ve alınacak önlemler, risk değerlendirme ekibi tarafından belirlenir ve </a:t>
            </a:r>
            <a:r>
              <a:rPr lang="tr-TR" sz="2800" b="1" dirty="0" smtClean="0">
                <a:solidFill>
                  <a:srgbClr val="FF0000"/>
                </a:solidFill>
              </a:rPr>
              <a:t>MEBBİS Risk Değerlendirme Modülüne </a:t>
            </a:r>
            <a:r>
              <a:rPr lang="tr-TR" sz="2800" dirty="0" smtClean="0"/>
              <a:t>girilir.</a:t>
            </a:r>
          </a:p>
          <a:p>
            <a:pPr algn="just"/>
            <a:endParaRPr lang="tr-TR" sz="2800" dirty="0" smtClean="0"/>
          </a:p>
          <a:p>
            <a:pPr algn="just"/>
            <a:endParaRPr lang="tr-TR" sz="2800" dirty="0"/>
          </a:p>
          <a:p>
            <a:pPr algn="just"/>
            <a:r>
              <a:rPr lang="tr-TR" sz="2800" dirty="0" smtClean="0"/>
              <a:t>Modül üzerinden ‘</a:t>
            </a:r>
            <a:r>
              <a:rPr lang="tr-TR" sz="2800" b="1" dirty="0" smtClean="0">
                <a:solidFill>
                  <a:srgbClr val="FF0000"/>
                </a:solidFill>
              </a:rPr>
              <a:t>’Risk Değerlendirme formu</a:t>
            </a:r>
            <a:r>
              <a:rPr lang="tr-TR" sz="2800" dirty="0" smtClean="0"/>
              <a:t>’’ çıktısı alınır, Risk değerlendirme ekibi tarafından imzalanır ve işveren tarafından onaylanıp </a:t>
            </a:r>
            <a:r>
              <a:rPr lang="tr-TR" sz="2800" b="1" dirty="0" smtClean="0">
                <a:solidFill>
                  <a:srgbClr val="FF0000"/>
                </a:solidFill>
              </a:rPr>
              <a:t>dosyalanır.</a:t>
            </a:r>
          </a:p>
          <a:p>
            <a:pPr algn="just"/>
            <a:endParaRPr lang="tr-TR" sz="2800" dirty="0"/>
          </a:p>
          <a:p>
            <a:pPr algn="just"/>
            <a:r>
              <a:rPr lang="tr-TR" sz="2800" dirty="0" smtClean="0"/>
              <a:t>Modüle girişi yapılan riskler üzerinde iyileştirme çalışması yapılması durumunda, Modül üzerinde başka işlem yapılmaz ve Yapılan çalışmalar </a:t>
            </a:r>
            <a:r>
              <a:rPr lang="tr-TR" sz="2800" b="1" dirty="0" smtClean="0">
                <a:solidFill>
                  <a:srgbClr val="FF0000"/>
                </a:solidFill>
              </a:rPr>
              <a:t>İlçe İSG Bürosuna DYS üzerinden bildirilir</a:t>
            </a:r>
            <a:r>
              <a:rPr lang="tr-TR" sz="2800" dirty="0" smtClean="0"/>
              <a:t>.</a:t>
            </a:r>
            <a:endParaRPr lang="tr-TR" sz="2800" dirty="0"/>
          </a:p>
        </p:txBody>
      </p:sp>
    </p:spTree>
    <p:extLst>
      <p:ext uri="{BB962C8B-B14F-4D97-AF65-F5344CB8AC3E}">
        <p14:creationId xmlns:p14="http://schemas.microsoft.com/office/powerpoint/2010/main" val="416762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9083AC-3A63-472C-8C9D-F86AD9333EDB}" type="slidenum">
              <a:rPr lang="en-US">
                <a:solidFill>
                  <a:prstClr val="black">
                    <a:tint val="75000"/>
                  </a:prstClr>
                </a:solidFill>
              </a:rPr>
              <a:pPr>
                <a:defRPr/>
              </a:pPr>
              <a:t>4</a:t>
            </a:fld>
            <a:endParaRPr lang="en-US">
              <a:solidFill>
                <a:prstClr val="black">
                  <a:tint val="75000"/>
                </a:prstClr>
              </a:solidFill>
            </a:endParaRPr>
          </a:p>
        </p:txBody>
      </p:sp>
      <p:sp>
        <p:nvSpPr>
          <p:cNvPr id="5"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pic>
        <p:nvPicPr>
          <p:cNvPr id="4098" name="Picture 2"/>
          <p:cNvPicPr>
            <a:picLocks noChangeAspect="1" noChangeArrowheads="1"/>
          </p:cNvPicPr>
          <p:nvPr/>
        </p:nvPicPr>
        <p:blipFill>
          <a:blip r:embed="rId3"/>
          <a:srcRect l="5987" t="3125" r="904"/>
          <a:stretch>
            <a:fillRect/>
          </a:stretch>
        </p:blipFill>
        <p:spPr bwMode="auto">
          <a:xfrm>
            <a:off x="2238348" y="4572008"/>
            <a:ext cx="7358114" cy="2214578"/>
          </a:xfrm>
          <a:prstGeom prst="rect">
            <a:avLst/>
          </a:prstGeom>
          <a:noFill/>
          <a:ln w="9525">
            <a:noFill/>
            <a:miter lim="800000"/>
            <a:headEnd/>
            <a:tailEnd/>
          </a:ln>
          <a:effectLst/>
        </p:spPr>
      </p:pic>
      <p:graphicFrame>
        <p:nvGraphicFramePr>
          <p:cNvPr id="7" name="6 Diyagram"/>
          <p:cNvGraphicFramePr/>
          <p:nvPr/>
        </p:nvGraphicFramePr>
        <p:xfrm>
          <a:off x="1738282" y="1000108"/>
          <a:ext cx="8715436" cy="1077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Dikdörtgen"/>
          <p:cNvSpPr/>
          <p:nvPr/>
        </p:nvSpPr>
        <p:spPr>
          <a:xfrm>
            <a:off x="1666844" y="1948142"/>
            <a:ext cx="8858312" cy="3123932"/>
          </a:xfrm>
          <a:prstGeom prst="rect">
            <a:avLst/>
          </a:prstGeom>
        </p:spPr>
        <p:txBody>
          <a:bodyPr wrap="square">
            <a:spAutoFit/>
          </a:bodyPr>
          <a:lstStyle/>
          <a:p>
            <a:pPr algn="r"/>
            <a:r>
              <a:rPr lang="tr-TR" sz="2400" b="1" dirty="0">
                <a:solidFill>
                  <a:prstClr val="black"/>
                </a:solidFill>
              </a:rPr>
              <a:t>Kapsam: </a:t>
            </a:r>
          </a:p>
          <a:p>
            <a:pPr algn="r"/>
            <a:r>
              <a:rPr lang="tr-TR" sz="2400" dirty="0">
                <a:solidFill>
                  <a:prstClr val="black"/>
                </a:solidFill>
              </a:rPr>
              <a:t>Sayı sınırı olmaksızın, </a:t>
            </a:r>
          </a:p>
          <a:p>
            <a:pPr algn="r"/>
            <a:r>
              <a:rPr lang="tr-TR" sz="2400" dirty="0">
                <a:solidFill>
                  <a:prstClr val="black"/>
                </a:solidFill>
              </a:rPr>
              <a:t>Memur, işçi, işveren, çırak, stajyer tüm çalışanlar, </a:t>
            </a:r>
          </a:p>
          <a:p>
            <a:pPr algn="r"/>
            <a:r>
              <a:rPr lang="tr-TR" sz="2400" dirty="0">
                <a:solidFill>
                  <a:prstClr val="black"/>
                </a:solidFill>
              </a:rPr>
              <a:t>Kamu ve özel sektöre ait bütün işler ve işyerleri, </a:t>
            </a:r>
          </a:p>
          <a:p>
            <a:pPr algn="r"/>
            <a:r>
              <a:rPr lang="tr-TR" sz="2400" dirty="0">
                <a:solidFill>
                  <a:prstClr val="black"/>
                </a:solidFill>
              </a:rPr>
              <a:t>Tarım vb. dahil tüm işkolları </a:t>
            </a:r>
          </a:p>
          <a:p>
            <a:pPr algn="r"/>
            <a:endParaRPr lang="tr-TR" sz="500" b="1" dirty="0">
              <a:solidFill>
                <a:prstClr val="black"/>
              </a:solidFill>
            </a:endParaRPr>
          </a:p>
          <a:p>
            <a:pPr algn="r"/>
            <a:r>
              <a:rPr lang="tr-TR" sz="2400" b="1" dirty="0">
                <a:solidFill>
                  <a:prstClr val="black"/>
                </a:solidFill>
              </a:rPr>
              <a:t>İstisna: </a:t>
            </a:r>
          </a:p>
          <a:p>
            <a:pPr algn="r"/>
            <a:r>
              <a:rPr lang="tr-TR" sz="2400" dirty="0">
                <a:solidFill>
                  <a:prstClr val="black"/>
                </a:solidFill>
              </a:rPr>
              <a:t>TSK, emniyet, afet müdahale ekipleri, ev hizmetleri, kendi nam ve hesabına tek başına  çalışanlar </a:t>
            </a:r>
          </a:p>
        </p:txBody>
      </p:sp>
    </p:spTree>
    <p:extLst>
      <p:ext uri="{BB962C8B-B14F-4D97-AF65-F5344CB8AC3E}">
        <p14:creationId xmlns:p14="http://schemas.microsoft.com/office/powerpoint/2010/main" val="3794379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40</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Acil Durum Planı</a:t>
            </a:r>
            <a:endParaRPr lang="en-GB" sz="4400" b="1" i="1" dirty="0" smtClean="0">
              <a:solidFill>
                <a:srgbClr val="FFFF00"/>
              </a:solidFill>
              <a:latin typeface="+mj-lt"/>
            </a:endParaRPr>
          </a:p>
        </p:txBody>
      </p:sp>
      <p:sp>
        <p:nvSpPr>
          <p:cNvPr id="6" name="Metin kutusu 5"/>
          <p:cNvSpPr txBox="1"/>
          <p:nvPr/>
        </p:nvSpPr>
        <p:spPr>
          <a:xfrm>
            <a:off x="450376" y="1501254"/>
            <a:ext cx="11132024" cy="4739759"/>
          </a:xfrm>
          <a:prstGeom prst="rect">
            <a:avLst/>
          </a:prstGeom>
          <a:noFill/>
        </p:spPr>
        <p:txBody>
          <a:bodyPr wrap="square" rtlCol="0">
            <a:spAutoFit/>
          </a:bodyPr>
          <a:lstStyle/>
          <a:p>
            <a:r>
              <a:rPr lang="tr-TR" sz="2800" b="1" dirty="0" smtClean="0"/>
              <a:t>İşveren;</a:t>
            </a:r>
          </a:p>
          <a:p>
            <a:pPr algn="just"/>
            <a:r>
              <a:rPr lang="tr-TR" sz="3200" dirty="0" smtClean="0"/>
              <a:t>Acil </a:t>
            </a:r>
            <a:r>
              <a:rPr lang="tr-TR" sz="3200" dirty="0"/>
              <a:t>durum planlarını hazırlar ve tatbikatların yapılmasını sağlar</a:t>
            </a:r>
            <a:r>
              <a:rPr lang="tr-TR" sz="3200" dirty="0" smtClean="0"/>
              <a:t>.</a:t>
            </a:r>
          </a:p>
          <a:p>
            <a:pPr algn="just"/>
            <a:endParaRPr lang="tr-TR" sz="3200" dirty="0"/>
          </a:p>
          <a:p>
            <a:pPr algn="just"/>
            <a:r>
              <a:rPr lang="tr-TR" sz="3200" dirty="0" smtClean="0"/>
              <a:t>Acil </a:t>
            </a:r>
            <a:r>
              <a:rPr lang="tr-TR" sz="3200" dirty="0"/>
              <a:t>durumlarla mücadele </a:t>
            </a:r>
            <a:r>
              <a:rPr lang="tr-TR" sz="3200" dirty="0" smtClean="0"/>
              <a:t>için; </a:t>
            </a:r>
            <a:r>
              <a:rPr lang="tr-TR" sz="3200" dirty="0"/>
              <a:t>önleme, koruma, tahliye, yangınla mücadele, ilk yardım ve benzeri konularda </a:t>
            </a:r>
            <a:r>
              <a:rPr lang="tr-TR" sz="3200" dirty="0" smtClean="0"/>
              <a:t>eğitimli </a:t>
            </a:r>
            <a:r>
              <a:rPr lang="tr-TR" sz="3200" dirty="0"/>
              <a:t>yeterli sayıda çalışanı </a:t>
            </a:r>
            <a:r>
              <a:rPr lang="tr-TR" sz="3200" dirty="0" smtClean="0"/>
              <a:t>görevlendirir.</a:t>
            </a:r>
          </a:p>
          <a:p>
            <a:pPr algn="just"/>
            <a:endParaRPr lang="tr-TR" sz="3200" dirty="0"/>
          </a:p>
          <a:p>
            <a:pPr algn="just"/>
            <a:r>
              <a:rPr lang="tr-TR" sz="3200" dirty="0" smtClean="0"/>
              <a:t>Özellikle </a:t>
            </a:r>
            <a:r>
              <a:rPr lang="tr-TR" sz="3200" b="1" dirty="0" smtClean="0">
                <a:solidFill>
                  <a:srgbClr val="FF0000"/>
                </a:solidFill>
              </a:rPr>
              <a:t>İlkyardım ve Yangınla mücadele </a:t>
            </a:r>
            <a:r>
              <a:rPr lang="tr-TR" sz="3200" dirty="0" smtClean="0"/>
              <a:t>ekibi üyelerinin eğitim almalarını sağlar.</a:t>
            </a:r>
            <a:endParaRPr lang="tr-TR" sz="3200" dirty="0"/>
          </a:p>
          <a:p>
            <a:endParaRPr lang="tr-TR" dirty="0"/>
          </a:p>
        </p:txBody>
      </p:sp>
    </p:spTree>
    <p:extLst>
      <p:ext uri="{BB962C8B-B14F-4D97-AF65-F5344CB8AC3E}">
        <p14:creationId xmlns:p14="http://schemas.microsoft.com/office/powerpoint/2010/main" val="3842296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41</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Acil Durum Tahliye Krokisi</a:t>
            </a:r>
            <a:endParaRPr lang="en-GB" sz="4400" b="1" i="1" dirty="0" smtClean="0">
              <a:solidFill>
                <a:srgbClr val="FFFF00"/>
              </a:solidFill>
              <a:latin typeface="+mj-lt"/>
            </a:endParaRPr>
          </a:p>
        </p:txBody>
      </p:sp>
      <p:sp>
        <p:nvSpPr>
          <p:cNvPr id="6" name="Metin kutusu 5"/>
          <p:cNvSpPr txBox="1"/>
          <p:nvPr/>
        </p:nvSpPr>
        <p:spPr>
          <a:xfrm>
            <a:off x="559558" y="1419367"/>
            <a:ext cx="10890914" cy="4524315"/>
          </a:xfrm>
          <a:prstGeom prst="rect">
            <a:avLst/>
          </a:prstGeom>
          <a:noFill/>
        </p:spPr>
        <p:txBody>
          <a:bodyPr wrap="square" rtlCol="0">
            <a:spAutoFit/>
          </a:bodyPr>
          <a:lstStyle/>
          <a:p>
            <a:pPr algn="just"/>
            <a:r>
              <a:rPr lang="tr-TR" sz="3200" dirty="0"/>
              <a:t>Acil durum planının </a:t>
            </a:r>
            <a:r>
              <a:rPr lang="tr-TR" sz="3200" dirty="0">
                <a:solidFill>
                  <a:srgbClr val="FF0000"/>
                </a:solidFill>
              </a:rPr>
              <a:t>sayfaları</a:t>
            </a:r>
            <a:r>
              <a:rPr lang="tr-TR" sz="3200" dirty="0"/>
              <a:t> </a:t>
            </a:r>
            <a:r>
              <a:rPr lang="tr-TR" sz="3200" dirty="0">
                <a:solidFill>
                  <a:srgbClr val="FF0000"/>
                </a:solidFill>
              </a:rPr>
              <a:t>numaralandırılarak</a:t>
            </a:r>
            <a:r>
              <a:rPr lang="tr-TR" sz="3200" dirty="0"/>
              <a:t>; hazırlayan kişiler tarafından </a:t>
            </a:r>
            <a:r>
              <a:rPr lang="tr-TR" sz="3200" dirty="0">
                <a:solidFill>
                  <a:srgbClr val="FF0000"/>
                </a:solidFill>
              </a:rPr>
              <a:t>her sayfası paraflanıp</a:t>
            </a:r>
            <a:r>
              <a:rPr lang="tr-TR" sz="3200" dirty="0"/>
              <a:t>, </a:t>
            </a:r>
            <a:r>
              <a:rPr lang="tr-TR" sz="3200" dirty="0">
                <a:solidFill>
                  <a:srgbClr val="FF0000"/>
                </a:solidFill>
              </a:rPr>
              <a:t>son sayfası imzalanır </a:t>
            </a:r>
            <a:r>
              <a:rPr lang="tr-TR" sz="3200" dirty="0"/>
              <a:t>ve söz konusu plan, acil durumla mücadele edecek ekiplerin kolayca ulaşabileceği şekilde işyerinde saklanır</a:t>
            </a:r>
            <a:r>
              <a:rPr lang="tr-TR" sz="3200" dirty="0" smtClean="0"/>
              <a:t>.</a:t>
            </a:r>
          </a:p>
          <a:p>
            <a:pPr algn="just"/>
            <a:endParaRPr lang="tr-TR" sz="3200" dirty="0" smtClean="0"/>
          </a:p>
          <a:p>
            <a:pPr algn="just"/>
            <a:endParaRPr lang="tr-TR" sz="3200" dirty="0"/>
          </a:p>
          <a:p>
            <a:pPr algn="just"/>
            <a:r>
              <a:rPr lang="tr-TR" sz="3200" dirty="0"/>
              <a:t>Acil durum planı kapsamında hazırlanan </a:t>
            </a:r>
            <a:r>
              <a:rPr lang="tr-TR" sz="3200" b="1" dirty="0">
                <a:solidFill>
                  <a:srgbClr val="FF0000"/>
                </a:solidFill>
              </a:rPr>
              <a:t>kroki bina içinde kolayca görülebilecek yerlerde asılı olarak bulundurulur</a:t>
            </a:r>
            <a:r>
              <a:rPr lang="tr-TR" sz="3200" dirty="0"/>
              <a:t>.</a:t>
            </a:r>
          </a:p>
          <a:p>
            <a:pPr algn="just"/>
            <a:endParaRPr lang="tr-TR" sz="3200" dirty="0"/>
          </a:p>
        </p:txBody>
      </p:sp>
    </p:spTree>
    <p:extLst>
      <p:ext uri="{BB962C8B-B14F-4D97-AF65-F5344CB8AC3E}">
        <p14:creationId xmlns:p14="http://schemas.microsoft.com/office/powerpoint/2010/main" val="1467391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42</a:t>
            </a:fld>
            <a:endParaRPr lang="tr-TR">
              <a:solidFill>
                <a:prstClr val="black">
                  <a:tint val="75000"/>
                </a:prstClr>
              </a:solidFill>
            </a:endParaRPr>
          </a:p>
        </p:txBody>
      </p:sp>
      <p:pic>
        <p:nvPicPr>
          <p:cNvPr id="6" name="Resim 5"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45" y="1052737"/>
            <a:ext cx="9068633" cy="5668738"/>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p:spPr>
      </p:pic>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Acil Durum Tahliye Krokisi</a:t>
            </a:r>
            <a:endParaRPr lang="en-GB" sz="4400" b="1" i="1" dirty="0" smtClean="0">
              <a:solidFill>
                <a:srgbClr val="FFFF00"/>
              </a:solidFill>
              <a:latin typeface="+mj-lt"/>
            </a:endParaRPr>
          </a:p>
        </p:txBody>
      </p:sp>
    </p:spTree>
    <p:extLst>
      <p:ext uri="{BB962C8B-B14F-4D97-AF65-F5344CB8AC3E}">
        <p14:creationId xmlns:p14="http://schemas.microsoft.com/office/powerpoint/2010/main" val="2189052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43</a:t>
            </a:fld>
            <a:endParaRPr lang="tr-TR">
              <a:solidFill>
                <a:prstClr val="black">
                  <a:tint val="75000"/>
                </a:prstClr>
              </a:solidFill>
            </a:endParaRPr>
          </a:p>
        </p:txBody>
      </p:sp>
      <p:sp>
        <p:nvSpPr>
          <p:cNvPr id="7"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İş Kazası Bildirimi</a:t>
            </a:r>
            <a:endParaRPr lang="en-GB" sz="4400" b="1" i="1" dirty="0" smtClean="0">
              <a:solidFill>
                <a:srgbClr val="FFFF00"/>
              </a:solidFill>
              <a:latin typeface="+mj-lt"/>
            </a:endParaRPr>
          </a:p>
        </p:txBody>
      </p:sp>
      <p:sp>
        <p:nvSpPr>
          <p:cNvPr id="8" name="Metin kutusu 7"/>
          <p:cNvSpPr txBox="1"/>
          <p:nvPr/>
        </p:nvSpPr>
        <p:spPr>
          <a:xfrm>
            <a:off x="518615" y="1378424"/>
            <a:ext cx="11063785" cy="4585871"/>
          </a:xfrm>
          <a:prstGeom prst="rect">
            <a:avLst/>
          </a:prstGeom>
          <a:noFill/>
        </p:spPr>
        <p:txBody>
          <a:bodyPr wrap="square" rtlCol="0">
            <a:spAutoFit/>
          </a:bodyPr>
          <a:lstStyle/>
          <a:p>
            <a:pPr algn="just"/>
            <a:r>
              <a:rPr lang="tr-TR" dirty="0"/>
              <a:t> </a:t>
            </a:r>
            <a:r>
              <a:rPr lang="tr-TR" sz="3200" dirty="0"/>
              <a:t>İşveren, iş kazalarını kazadan sonraki </a:t>
            </a:r>
            <a:r>
              <a:rPr lang="tr-TR" sz="3200" b="1" dirty="0">
                <a:solidFill>
                  <a:srgbClr val="FF0000"/>
                </a:solidFill>
              </a:rPr>
              <a:t>3 iş günü </a:t>
            </a:r>
            <a:r>
              <a:rPr lang="tr-TR" sz="3200" dirty="0"/>
              <a:t>içinde Sosyal Güvenlik Kurumuna bildirimde bulunmak durumundadır</a:t>
            </a:r>
            <a:r>
              <a:rPr lang="tr-TR" sz="3200" dirty="0" smtClean="0"/>
              <a:t>.</a:t>
            </a:r>
          </a:p>
          <a:p>
            <a:endParaRPr lang="tr-TR" dirty="0" smtClean="0"/>
          </a:p>
          <a:p>
            <a:endParaRPr lang="tr-TR" dirty="0"/>
          </a:p>
          <a:p>
            <a:pPr algn="just"/>
            <a:r>
              <a:rPr lang="tr-TR" dirty="0"/>
              <a:t> </a:t>
            </a:r>
            <a:r>
              <a:rPr lang="tr-TR" sz="3200" dirty="0"/>
              <a:t>"4857’ye tabi çalışanlar için (</a:t>
            </a:r>
            <a:r>
              <a:rPr lang="tr-TR" sz="3200" b="1" dirty="0">
                <a:solidFill>
                  <a:srgbClr val="FF0000"/>
                </a:solidFill>
              </a:rPr>
              <a:t>İşçi, TYP, Ücretli ve Sözleşmeli  Öğretmen ile Çırak ve Stajyer </a:t>
            </a:r>
            <a:r>
              <a:rPr lang="tr-TR" sz="3200" b="1" dirty="0" smtClean="0">
                <a:solidFill>
                  <a:srgbClr val="FF0000"/>
                </a:solidFill>
              </a:rPr>
              <a:t>öğrenci</a:t>
            </a:r>
            <a:r>
              <a:rPr lang="tr-TR" sz="3200" dirty="0" smtClean="0"/>
              <a:t>) </a:t>
            </a:r>
            <a:r>
              <a:rPr lang="tr-TR" sz="3200" b="1" dirty="0">
                <a:solidFill>
                  <a:srgbClr val="FF0000"/>
                </a:solidFill>
              </a:rPr>
              <a:t>https://uyg.sgk.gov.tr/IsvBildirimFormu/welcome.do adresinden işyerine tanımlanmış e-bildirge şifreleri </a:t>
            </a:r>
            <a:r>
              <a:rPr lang="tr-TR" sz="3200" dirty="0"/>
              <a:t>ile “İşveren İş Kazası Meslek Hastalığı E-Bildirim” ekranı açılarak gerekli bilgiler doldurulmalıdır.</a:t>
            </a:r>
          </a:p>
        </p:txBody>
      </p:sp>
    </p:spTree>
    <p:extLst>
      <p:ext uri="{BB962C8B-B14F-4D97-AF65-F5344CB8AC3E}">
        <p14:creationId xmlns:p14="http://schemas.microsoft.com/office/powerpoint/2010/main" val="234824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44</a:t>
            </a:fld>
            <a:endParaRPr lang="tr-TR">
              <a:solidFill>
                <a:prstClr val="black">
                  <a:tint val="75000"/>
                </a:prstClr>
              </a:solidFill>
            </a:endParaRPr>
          </a:p>
        </p:txBody>
      </p:sp>
      <p:sp>
        <p:nvSpPr>
          <p:cNvPr id="5" name="Metin kutusu 4"/>
          <p:cNvSpPr txBox="1"/>
          <p:nvPr/>
        </p:nvSpPr>
        <p:spPr>
          <a:xfrm>
            <a:off x="245660" y="1119116"/>
            <a:ext cx="11627892" cy="5509200"/>
          </a:xfrm>
          <a:prstGeom prst="rect">
            <a:avLst/>
          </a:prstGeom>
          <a:noFill/>
        </p:spPr>
        <p:txBody>
          <a:bodyPr wrap="square" rtlCol="0">
            <a:spAutoFit/>
          </a:bodyPr>
          <a:lstStyle/>
          <a:p>
            <a:pPr algn="just"/>
            <a:r>
              <a:rPr lang="tr-TR" dirty="0"/>
              <a:t> </a:t>
            </a:r>
            <a:r>
              <a:rPr lang="tr-TR" sz="3200" dirty="0"/>
              <a:t>İş kazası bildirimlerini;</a:t>
            </a:r>
          </a:p>
          <a:p>
            <a:pPr marL="457200" indent="-457200" algn="just">
              <a:buFont typeface="Wingdings" panose="05000000000000000000" pitchFamily="2" charset="2"/>
              <a:buChar char="q"/>
            </a:pPr>
            <a:r>
              <a:rPr lang="tr-TR" sz="3200" dirty="0"/>
              <a:t>“</a:t>
            </a:r>
            <a:r>
              <a:rPr lang="tr-TR" sz="3200" dirty="0">
                <a:solidFill>
                  <a:srgbClr val="FF0000"/>
                </a:solidFill>
              </a:rPr>
              <a:t>Kendi kadrolu çalışanları</a:t>
            </a:r>
            <a:r>
              <a:rPr lang="tr-TR" sz="3200" dirty="0"/>
              <a:t>” için İlçe İSG Büro yöneticilerine aynı gün ve SGK ya 3 iş günü içinde,</a:t>
            </a:r>
          </a:p>
          <a:p>
            <a:pPr marL="457200" indent="-457200" algn="just">
              <a:buFont typeface="Wingdings" panose="05000000000000000000" pitchFamily="2" charset="2"/>
              <a:buChar char="q"/>
            </a:pPr>
            <a:r>
              <a:rPr lang="tr-TR" sz="3200" dirty="0">
                <a:solidFill>
                  <a:srgbClr val="FF0000"/>
                </a:solidFill>
              </a:rPr>
              <a:t>Kadrosu başka okul/kurumda olan çalışanlardan</a:t>
            </a:r>
            <a:r>
              <a:rPr lang="tr-TR" sz="3200" dirty="0"/>
              <a:t>; “görevlendirme” olarak çalışanların iş kazalarını İlçe İSG Büro yöneticilerine ve çalışanın kadrosunun bulunduğu okul/kuruma aynı gün,</a:t>
            </a:r>
          </a:p>
          <a:p>
            <a:pPr marL="457200" indent="-457200" algn="just">
              <a:buFont typeface="Wingdings" panose="05000000000000000000" pitchFamily="2" charset="2"/>
              <a:buChar char="q"/>
            </a:pPr>
            <a:r>
              <a:rPr lang="tr-TR" sz="3200" dirty="0"/>
              <a:t>“</a:t>
            </a:r>
            <a:r>
              <a:rPr lang="tr-TR" sz="3200" dirty="0">
                <a:solidFill>
                  <a:srgbClr val="FF0000"/>
                </a:solidFill>
              </a:rPr>
              <a:t>TYP ve sürekli işçi</a:t>
            </a:r>
            <a:r>
              <a:rPr lang="tr-TR" sz="3200" dirty="0"/>
              <a:t>” olarak çalışanların iş kazalarını İlçe İSG Büro yöneticilerine ve İl Milli Eğitim Destek Hizmetlerine aynı gün, </a:t>
            </a:r>
          </a:p>
          <a:p>
            <a:pPr marL="457200" indent="-457200" algn="just">
              <a:buFont typeface="Wingdings" panose="05000000000000000000" pitchFamily="2" charset="2"/>
              <a:buChar char="q"/>
            </a:pPr>
            <a:r>
              <a:rPr lang="tr-TR" sz="3200" dirty="0"/>
              <a:t>"</a:t>
            </a:r>
            <a:r>
              <a:rPr lang="tr-TR" sz="3200" dirty="0">
                <a:solidFill>
                  <a:srgbClr val="FF0000"/>
                </a:solidFill>
              </a:rPr>
              <a:t>Sözleşmeli ve ücretli</a:t>
            </a:r>
            <a:r>
              <a:rPr lang="tr-TR" sz="3200" dirty="0"/>
              <a:t>" olarak çalışanların iş kazalarını İlçe İSG Büro yöneticilerine ve İlçe Milli Eğitim Destek Hizmetlerine aynı gün bildirmesi gerekmektedir.</a:t>
            </a:r>
          </a:p>
        </p:txBody>
      </p:sp>
      <p:sp>
        <p:nvSpPr>
          <p:cNvPr id="6"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İş Kazası Bildirimi</a:t>
            </a:r>
            <a:endParaRPr lang="en-GB" sz="4400" b="1" i="1" dirty="0" smtClean="0">
              <a:solidFill>
                <a:srgbClr val="FFFF00"/>
              </a:solidFill>
              <a:latin typeface="+mj-lt"/>
            </a:endParaRPr>
          </a:p>
        </p:txBody>
      </p:sp>
    </p:spTree>
    <p:extLst>
      <p:ext uri="{BB962C8B-B14F-4D97-AF65-F5344CB8AC3E}">
        <p14:creationId xmlns:p14="http://schemas.microsoft.com/office/powerpoint/2010/main" val="1679790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0919" y="370172"/>
            <a:ext cx="10972800" cy="680705"/>
          </a:xfrm>
        </p:spPr>
        <p:txBody>
          <a:bodyPr>
            <a:normAutofit fontScale="90000"/>
          </a:bodyPr>
          <a:lstStyle/>
          <a:p>
            <a:r>
              <a:rPr lang="tr-TR" b="1" dirty="0">
                <a:solidFill>
                  <a:srgbClr val="FFFF00"/>
                </a:solidFill>
              </a:rPr>
              <a:t>İSG alanında her yapılan işlem kayıt altına alınır</a:t>
            </a:r>
            <a:r>
              <a:rPr lang="tr-TR" b="1" dirty="0">
                <a:solidFill>
                  <a:srgbClr val="1F497D">
                    <a:lumMod val="75000"/>
                  </a:srgbClr>
                </a:solidFill>
              </a:rPr>
              <a:t>.</a:t>
            </a:r>
            <a:br>
              <a:rPr lang="tr-TR" b="1" dirty="0">
                <a:solidFill>
                  <a:srgbClr val="1F497D">
                    <a:lumMod val="75000"/>
                  </a:srgbClr>
                </a:solidFill>
              </a:rPr>
            </a:br>
            <a:endParaRPr lang="tr-TR" dirty="0"/>
          </a:p>
        </p:txBody>
      </p:sp>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45</a:t>
            </a:fld>
            <a:endParaRPr lang="tr-TR">
              <a:solidFill>
                <a:prstClr val="black">
                  <a:tint val="75000"/>
                </a:prstClr>
              </a:solidFill>
            </a:endParaRPr>
          </a:p>
        </p:txBody>
      </p:sp>
      <p:sp>
        <p:nvSpPr>
          <p:cNvPr id="5" name="Metin kutusu 4"/>
          <p:cNvSpPr txBox="1"/>
          <p:nvPr/>
        </p:nvSpPr>
        <p:spPr>
          <a:xfrm>
            <a:off x="122830" y="846161"/>
            <a:ext cx="11950889" cy="7232749"/>
          </a:xfrm>
          <a:prstGeom prst="rect">
            <a:avLst/>
          </a:prstGeom>
          <a:noFill/>
        </p:spPr>
        <p:txBody>
          <a:bodyPr wrap="square" rtlCol="0">
            <a:spAutoFit/>
          </a:bodyPr>
          <a:lstStyle/>
          <a:p>
            <a:pPr marL="285750" indent="-285750">
              <a:buFont typeface="Wingdings" panose="05000000000000000000" pitchFamily="2" charset="2"/>
              <a:buChar char="q"/>
            </a:pPr>
            <a:r>
              <a:rPr lang="tr-TR" sz="2800" b="1" dirty="0" smtClean="0">
                <a:solidFill>
                  <a:srgbClr val="FF0000"/>
                </a:solidFill>
              </a:rPr>
              <a:t>İş Sağlığı ve Güvenliği Dosyası Hazırlanır,</a:t>
            </a:r>
          </a:p>
          <a:p>
            <a:pPr marL="742950" lvl="1" indent="-285750">
              <a:buFont typeface="Wingdings" panose="05000000000000000000" pitchFamily="2" charset="2"/>
              <a:buChar char="q"/>
            </a:pPr>
            <a:r>
              <a:rPr lang="tr-TR" sz="2800" dirty="0" smtClean="0"/>
              <a:t>İSG Kurul görevlendirme ek-2 , ek-2_a ve kurul toplantı tutanakları.</a:t>
            </a:r>
          </a:p>
          <a:p>
            <a:pPr marL="742950" lvl="1" indent="-285750">
              <a:buFont typeface="Wingdings" panose="05000000000000000000" pitchFamily="2" charset="2"/>
              <a:buChar char="q"/>
            </a:pPr>
            <a:r>
              <a:rPr lang="tr-TR" sz="2800" dirty="0" smtClean="0"/>
              <a:t>Kurul tarafından hazırlanan iç Yönerge.</a:t>
            </a:r>
          </a:p>
          <a:p>
            <a:pPr marL="742950" lvl="1" indent="-285750">
              <a:buFont typeface="Wingdings" panose="05000000000000000000" pitchFamily="2" charset="2"/>
              <a:buChar char="q"/>
            </a:pPr>
            <a:r>
              <a:rPr lang="tr-TR" sz="2800" dirty="0" smtClean="0"/>
              <a:t>Ek-3_a Risk Değerlendirme Ekibi Formu.</a:t>
            </a:r>
          </a:p>
          <a:p>
            <a:pPr marL="742950" lvl="1" indent="-285750">
              <a:buFont typeface="Wingdings" panose="05000000000000000000" pitchFamily="2" charset="2"/>
              <a:buChar char="q"/>
            </a:pPr>
            <a:r>
              <a:rPr lang="tr-TR" sz="2800" dirty="0" smtClean="0"/>
              <a:t>Risk Değerlendirme Ekibi tarafından imzalı ve işveren onaylı, Risk Değerlendirme Formu.</a:t>
            </a:r>
          </a:p>
          <a:p>
            <a:pPr marL="742950" lvl="1" indent="-285750">
              <a:buFont typeface="Wingdings" panose="05000000000000000000" pitchFamily="2" charset="2"/>
              <a:buChar char="q"/>
            </a:pPr>
            <a:r>
              <a:rPr lang="tr-TR" sz="2800" dirty="0" smtClean="0"/>
              <a:t>Ek-1_b Çalışan Temsilcisi Görev talimatı.</a:t>
            </a:r>
          </a:p>
          <a:p>
            <a:pPr marL="742950" lvl="1" indent="-285750">
              <a:buFont typeface="Wingdings" panose="05000000000000000000" pitchFamily="2" charset="2"/>
              <a:buChar char="q"/>
            </a:pPr>
            <a:r>
              <a:rPr lang="tr-TR" sz="2800" dirty="0" smtClean="0"/>
              <a:t>Kurum Acil Durum Planı.</a:t>
            </a:r>
          </a:p>
          <a:p>
            <a:pPr marL="285750" indent="-285750">
              <a:buFont typeface="Wingdings" panose="05000000000000000000" pitchFamily="2" charset="2"/>
              <a:buChar char="q"/>
            </a:pPr>
            <a:r>
              <a:rPr lang="tr-TR" sz="2800" b="1" dirty="0" smtClean="0">
                <a:solidFill>
                  <a:srgbClr val="FF0000"/>
                </a:solidFill>
              </a:rPr>
              <a:t>İş Kazası ve Meslek Hastalığı Dosyası Hazırlanır,</a:t>
            </a:r>
          </a:p>
          <a:p>
            <a:pPr marL="742950" lvl="1" indent="-285750">
              <a:buFont typeface="Wingdings" panose="05000000000000000000" pitchFamily="2" charset="2"/>
              <a:buChar char="q"/>
            </a:pPr>
            <a:r>
              <a:rPr lang="tr-TR" sz="2800" dirty="0" smtClean="0"/>
              <a:t>İş kazası ve Ramak kala Olay tutanakları.</a:t>
            </a:r>
          </a:p>
          <a:p>
            <a:pPr marL="285750" indent="-285750">
              <a:buFont typeface="Wingdings" panose="05000000000000000000" pitchFamily="2" charset="2"/>
              <a:buChar char="q"/>
            </a:pPr>
            <a:r>
              <a:rPr lang="tr-TR" sz="2800" b="1" dirty="0" smtClean="0">
                <a:solidFill>
                  <a:srgbClr val="FF0000"/>
                </a:solidFill>
              </a:rPr>
              <a:t>Periyodik Kontrol Dosyası Hazırlanır.</a:t>
            </a:r>
          </a:p>
          <a:p>
            <a:pPr marL="742950" lvl="1" indent="-285750">
              <a:buFont typeface="Wingdings" panose="05000000000000000000" pitchFamily="2" charset="2"/>
              <a:buChar char="q"/>
            </a:pPr>
            <a:r>
              <a:rPr lang="tr-TR" sz="2800" dirty="0" smtClean="0"/>
              <a:t>Elektrik iç tesisatı ve panolar, Topraklama kontrolü raporları</a:t>
            </a:r>
          </a:p>
          <a:p>
            <a:pPr marL="742950" lvl="1" indent="-285750">
              <a:buFont typeface="Wingdings" panose="05000000000000000000" pitchFamily="2" charset="2"/>
              <a:buChar char="q"/>
            </a:pPr>
            <a:r>
              <a:rPr lang="tr-TR" sz="2800" dirty="0" smtClean="0"/>
              <a:t>Asansör aylık bakım ve yıllık periyodik kontrol raporu</a:t>
            </a:r>
          </a:p>
          <a:p>
            <a:pPr marL="742950" lvl="1" indent="-285750">
              <a:buFont typeface="Wingdings" panose="05000000000000000000" pitchFamily="2" charset="2"/>
              <a:buChar char="q"/>
            </a:pPr>
            <a:r>
              <a:rPr lang="tr-TR" sz="2800" dirty="0" smtClean="0"/>
              <a:t>Isıtma sistemi ve kazan periyodik kontrol raporu </a:t>
            </a:r>
            <a:r>
              <a:rPr lang="tr-TR" sz="2800" dirty="0" err="1" smtClean="0"/>
              <a:t>vb</a:t>
            </a:r>
            <a:r>
              <a:rPr lang="tr-TR" sz="2800" dirty="0" smtClean="0"/>
              <a:t>….. </a:t>
            </a:r>
          </a:p>
          <a:p>
            <a:pPr marL="742950" lvl="1" indent="-285750">
              <a:buFont typeface="Wingdings" panose="05000000000000000000" pitchFamily="2" charset="2"/>
              <a:buChar char="q"/>
            </a:pPr>
            <a:endParaRPr lang="tr-TR" dirty="0" smtClean="0"/>
          </a:p>
          <a:p>
            <a:pPr marL="742950" lvl="1" indent="-285750">
              <a:buFont typeface="Wingdings" panose="05000000000000000000" pitchFamily="2" charset="2"/>
              <a:buChar char="q"/>
            </a:pPr>
            <a:endParaRPr lang="tr-TR" dirty="0" smtClean="0"/>
          </a:p>
          <a:p>
            <a:pPr marL="742950" lvl="1" indent="-285750">
              <a:buFont typeface="Wingdings" panose="05000000000000000000" pitchFamily="2" charset="2"/>
              <a:buChar char="q"/>
            </a:pPr>
            <a:endParaRPr lang="tr-TR" dirty="0" smtClean="0"/>
          </a:p>
          <a:p>
            <a:pPr marL="742950" lvl="1" indent="-285750">
              <a:buFont typeface="Wingdings" panose="05000000000000000000" pitchFamily="2" charset="2"/>
              <a:buChar char="q"/>
            </a:pPr>
            <a:endParaRPr lang="tr-TR" dirty="0"/>
          </a:p>
        </p:txBody>
      </p:sp>
    </p:spTree>
    <p:extLst>
      <p:ext uri="{BB962C8B-B14F-4D97-AF65-F5344CB8AC3E}">
        <p14:creationId xmlns:p14="http://schemas.microsoft.com/office/powerpoint/2010/main" val="2414887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46</a:t>
            </a:fld>
            <a:endParaRPr lang="tr-TR">
              <a:solidFill>
                <a:prstClr val="black">
                  <a:tint val="75000"/>
                </a:prstClr>
              </a:solidFill>
            </a:endParaRPr>
          </a:p>
        </p:txBody>
      </p:sp>
      <p:sp>
        <p:nvSpPr>
          <p:cNvPr id="5"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MEBBİS İSGB Modülü Bilgi Girişi</a:t>
            </a:r>
            <a:endParaRPr lang="en-GB" sz="4400" b="1" i="1" dirty="0" smtClean="0">
              <a:solidFill>
                <a:srgbClr val="FFFF00"/>
              </a:solidFill>
              <a:latin typeface="+mj-lt"/>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49" y="914400"/>
            <a:ext cx="11895321" cy="5834372"/>
          </a:xfrm>
          <a:prstGeom prst="rect">
            <a:avLst/>
          </a:prstGeom>
        </p:spPr>
      </p:pic>
      <p:sp>
        <p:nvSpPr>
          <p:cNvPr id="7" name="Dikdörtgen 6"/>
          <p:cNvSpPr/>
          <p:nvPr/>
        </p:nvSpPr>
        <p:spPr>
          <a:xfrm>
            <a:off x="0" y="4449170"/>
            <a:ext cx="2456597" cy="464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38448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47</a:t>
            </a:fld>
            <a:endParaRPr lang="tr-TR">
              <a:solidFill>
                <a:prstClr val="black">
                  <a:tint val="75000"/>
                </a:prst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397"/>
            <a:ext cx="12152542" cy="5984543"/>
          </a:xfrm>
          <a:prstGeom prst="rect">
            <a:avLst/>
          </a:prstGeom>
        </p:spPr>
      </p:pic>
      <p:sp>
        <p:nvSpPr>
          <p:cNvPr id="6" name="Yuvarlatılmış Dikdörtgen 5"/>
          <p:cNvSpPr/>
          <p:nvPr/>
        </p:nvSpPr>
        <p:spPr>
          <a:xfrm>
            <a:off x="6005015" y="1064525"/>
            <a:ext cx="4653886" cy="6141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204716" y="3302758"/>
            <a:ext cx="3016155"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MEBBİS İSGB Modülü</a:t>
            </a:r>
            <a:endParaRPr lang="en-GB" sz="4400" b="1" i="1" dirty="0" smtClean="0">
              <a:solidFill>
                <a:srgbClr val="FFFF00"/>
              </a:solidFill>
              <a:latin typeface="+mj-lt"/>
            </a:endParaRPr>
          </a:p>
        </p:txBody>
      </p:sp>
    </p:spTree>
    <p:extLst>
      <p:ext uri="{BB962C8B-B14F-4D97-AF65-F5344CB8AC3E}">
        <p14:creationId xmlns:p14="http://schemas.microsoft.com/office/powerpoint/2010/main" val="241535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48</a:t>
            </a:fld>
            <a:endParaRPr lang="tr-TR">
              <a:solidFill>
                <a:prstClr val="black">
                  <a:tint val="75000"/>
                </a:prst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752"/>
            <a:ext cx="12173704" cy="5957248"/>
          </a:xfrm>
          <a:prstGeom prst="rect">
            <a:avLst/>
          </a:prstGeom>
        </p:spPr>
      </p:pic>
      <p:sp>
        <p:nvSpPr>
          <p:cNvPr id="6" name="Content Placeholder 2"/>
          <p:cNvSpPr>
            <a:spLocks noGrp="1"/>
          </p:cNvSpPr>
          <p:nvPr>
            <p:ph idx="1"/>
          </p:nvPr>
        </p:nvSpPr>
        <p:spPr>
          <a:xfrm>
            <a:off x="1651379" y="207891"/>
            <a:ext cx="8962062" cy="785818"/>
          </a:xfrm>
        </p:spPr>
        <p:txBody>
          <a:bodyPr>
            <a:noAutofit/>
          </a:bodyPr>
          <a:lstStyle/>
          <a:p>
            <a:pPr marL="0" indent="0">
              <a:lnSpc>
                <a:spcPct val="80000"/>
              </a:lnSpc>
              <a:spcBef>
                <a:spcPts val="2400"/>
              </a:spcBef>
              <a:buClr>
                <a:schemeClr val="accent3"/>
              </a:buClr>
              <a:buNone/>
              <a:defRPr/>
            </a:pPr>
            <a:r>
              <a:rPr lang="tr-TR" sz="4400" b="1" i="1" dirty="0" smtClean="0">
                <a:solidFill>
                  <a:srgbClr val="FFFF00"/>
                </a:solidFill>
                <a:latin typeface="+mj-lt"/>
              </a:rPr>
              <a:t>MEBBİS İSGB Modülü Kurum işlemleri</a:t>
            </a:r>
            <a:endParaRPr lang="en-GB" sz="4400" b="1" i="1" dirty="0" smtClean="0">
              <a:solidFill>
                <a:srgbClr val="FFFF00"/>
              </a:solidFill>
              <a:latin typeface="+mj-lt"/>
            </a:endParaRPr>
          </a:p>
        </p:txBody>
      </p:sp>
    </p:spTree>
    <p:extLst>
      <p:ext uri="{BB962C8B-B14F-4D97-AF65-F5344CB8AC3E}">
        <p14:creationId xmlns:p14="http://schemas.microsoft.com/office/powerpoint/2010/main" val="1510933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49</a:t>
            </a:fld>
            <a:endParaRPr lang="tr-TR">
              <a:solidFill>
                <a:prstClr val="black">
                  <a:tint val="75000"/>
                </a:prst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99"/>
            <a:ext cx="12224790" cy="5015552"/>
          </a:xfrm>
          <a:prstGeom prst="rect">
            <a:avLst/>
          </a:prstGeom>
        </p:spPr>
      </p:pic>
      <p:sp>
        <p:nvSpPr>
          <p:cNvPr id="6" name="Content Placeholder 2"/>
          <p:cNvSpPr>
            <a:spLocks noGrp="1"/>
          </p:cNvSpPr>
          <p:nvPr>
            <p:ph idx="1"/>
          </p:nvPr>
        </p:nvSpPr>
        <p:spPr>
          <a:xfrm>
            <a:off x="1501254" y="-68240"/>
            <a:ext cx="10690746" cy="975674"/>
          </a:xfrm>
        </p:spPr>
        <p:txBody>
          <a:bodyPr>
            <a:noAutofit/>
          </a:bodyPr>
          <a:lstStyle/>
          <a:p>
            <a:pPr marL="0" indent="0">
              <a:lnSpc>
                <a:spcPct val="80000"/>
              </a:lnSpc>
              <a:spcBef>
                <a:spcPts val="2400"/>
              </a:spcBef>
              <a:buClr>
                <a:schemeClr val="accent3"/>
              </a:buClr>
              <a:buNone/>
              <a:defRPr/>
            </a:pPr>
            <a:r>
              <a:rPr lang="tr-TR" sz="4000" b="1" i="1" dirty="0" smtClean="0">
                <a:solidFill>
                  <a:srgbClr val="FFFF00"/>
                </a:solidFill>
                <a:latin typeface="+mj-lt"/>
              </a:rPr>
              <a:t>MEBBİS İSGB Modülü Risk Değerlendirme İşlemleri</a:t>
            </a:r>
            <a:endParaRPr lang="en-GB" sz="4000" b="1" i="1" dirty="0" smtClean="0">
              <a:solidFill>
                <a:srgbClr val="FFFF00"/>
              </a:solidFill>
              <a:latin typeface="+mj-lt"/>
            </a:endParaRPr>
          </a:p>
        </p:txBody>
      </p:sp>
    </p:spTree>
    <p:extLst>
      <p:ext uri="{BB962C8B-B14F-4D97-AF65-F5344CB8AC3E}">
        <p14:creationId xmlns:p14="http://schemas.microsoft.com/office/powerpoint/2010/main" val="263801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5</a:t>
            </a:fld>
            <a:endParaRPr lang="tr-TR">
              <a:solidFill>
                <a:prstClr val="black">
                  <a:tint val="75000"/>
                </a:prstClr>
              </a:solidFill>
            </a:endParaRPr>
          </a:p>
        </p:txBody>
      </p:sp>
      <p:grpSp>
        <p:nvGrpSpPr>
          <p:cNvPr id="5" name="Grup 4"/>
          <p:cNvGrpSpPr/>
          <p:nvPr/>
        </p:nvGrpSpPr>
        <p:grpSpPr>
          <a:xfrm>
            <a:off x="1151856" y="874773"/>
            <a:ext cx="8714579" cy="1076166"/>
            <a:chOff x="1738710" y="2890917"/>
            <a:chExt cx="8714579" cy="1076166"/>
          </a:xfrm>
        </p:grpSpPr>
        <p:grpSp>
          <p:nvGrpSpPr>
            <p:cNvPr id="6" name="Grup 5"/>
            <p:cNvGrpSpPr/>
            <p:nvPr/>
          </p:nvGrpSpPr>
          <p:grpSpPr>
            <a:xfrm>
              <a:off x="2743708" y="2998536"/>
              <a:ext cx="7709581" cy="860932"/>
              <a:chOff x="1005425" y="108144"/>
              <a:chExt cx="7709581" cy="860932"/>
            </a:xfrm>
          </p:grpSpPr>
          <p:sp>
            <p:nvSpPr>
              <p:cNvPr id="10" name="Aynı Yanın Köşesi Yuvarlatılmış Dikdörtgen 9"/>
              <p:cNvSpPr/>
              <p:nvPr/>
            </p:nvSpPr>
            <p:spPr>
              <a:xfrm rot="5400000">
                <a:off x="4429750" y="-3316181"/>
                <a:ext cx="860932" cy="770958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Aynı Yanın Köşesi Yuvarlatılmış Dikdörtgen 4"/>
              <p:cNvSpPr/>
              <p:nvPr/>
            </p:nvSpPr>
            <p:spPr>
              <a:xfrm>
                <a:off x="1005426" y="150170"/>
                <a:ext cx="7667554" cy="776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indent="-457200" defTabSz="1422400">
                  <a:lnSpc>
                    <a:spcPct val="90000"/>
                  </a:lnSpc>
                  <a:spcBef>
                    <a:spcPct val="0"/>
                  </a:spcBef>
                  <a:spcAft>
                    <a:spcPct val="15000"/>
                  </a:spcAft>
                  <a:buChar char="••"/>
                </a:pPr>
                <a:r>
                  <a:rPr lang="tr-TR" sz="3200" b="1" i="1" kern="1200" dirty="0" smtClean="0"/>
                  <a:t>İşverenin Genel Yükümlülüğü</a:t>
                </a:r>
                <a:endParaRPr lang="tr-TR" sz="3200" b="1" i="1" kern="1200" dirty="0"/>
              </a:p>
            </p:txBody>
          </p:sp>
        </p:grpSp>
        <p:grpSp>
          <p:nvGrpSpPr>
            <p:cNvPr id="7" name="Grup 6"/>
            <p:cNvGrpSpPr/>
            <p:nvPr/>
          </p:nvGrpSpPr>
          <p:grpSpPr>
            <a:xfrm>
              <a:off x="1738710" y="2890917"/>
              <a:ext cx="1004998" cy="1076166"/>
              <a:chOff x="427" y="525"/>
              <a:chExt cx="1004998" cy="1076166"/>
            </a:xfrm>
          </p:grpSpPr>
          <p:sp>
            <p:nvSpPr>
              <p:cNvPr id="8" name="Yuvarlatılmış Dikdörtgen 7"/>
              <p:cNvSpPr/>
              <p:nvPr/>
            </p:nvSpPr>
            <p:spPr>
              <a:xfrm>
                <a:off x="427" y="525"/>
                <a:ext cx="1004998" cy="10761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6"/>
              <p:cNvSpPr/>
              <p:nvPr/>
            </p:nvSpPr>
            <p:spPr>
              <a:xfrm>
                <a:off x="49487" y="49585"/>
                <a:ext cx="906878" cy="978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tr-TR" sz="2000" b="1" dirty="0"/>
                  <a:t>4</a:t>
                </a:r>
                <a:r>
                  <a:rPr lang="en-GB" sz="2000" b="1" kern="1200" dirty="0" smtClean="0"/>
                  <a:t>. </a:t>
                </a:r>
                <a:r>
                  <a:rPr lang="tr-TR" sz="2000" b="1" kern="1200" dirty="0" smtClean="0"/>
                  <a:t>M</a:t>
                </a:r>
                <a:r>
                  <a:rPr lang="en-GB" sz="2000" b="1" kern="1200" dirty="0" err="1" smtClean="0"/>
                  <a:t>adde</a:t>
                </a:r>
                <a:endParaRPr lang="tr-TR" sz="2000" b="1" i="1" kern="1200" dirty="0"/>
              </a:p>
            </p:txBody>
          </p:sp>
        </p:grpSp>
      </p:grpSp>
      <p:sp>
        <p:nvSpPr>
          <p:cNvPr id="19" name="Metin kutusu 18"/>
          <p:cNvSpPr txBox="1"/>
          <p:nvPr/>
        </p:nvSpPr>
        <p:spPr>
          <a:xfrm>
            <a:off x="975080" y="2061927"/>
            <a:ext cx="10385945" cy="4401205"/>
          </a:xfrm>
          <a:prstGeom prst="rect">
            <a:avLst/>
          </a:prstGeom>
          <a:noFill/>
        </p:spPr>
        <p:txBody>
          <a:bodyPr wrap="square" rtlCol="0">
            <a:spAutoFit/>
          </a:bodyPr>
          <a:lstStyle/>
          <a:p>
            <a:pPr marL="457200" indent="-457200">
              <a:buAutoNum type="arabicParenBoth"/>
            </a:pPr>
            <a:r>
              <a:rPr lang="tr-TR" sz="2800" dirty="0" smtClean="0"/>
              <a:t>İşveren</a:t>
            </a:r>
            <a:r>
              <a:rPr lang="tr-TR" sz="2800" dirty="0"/>
              <a:t>, çalışanların işle ilgili sağlık ve güvenliğini sağlamakla yükümlü olup bu çerçevede</a:t>
            </a:r>
            <a:r>
              <a:rPr lang="tr-TR" sz="2800" dirty="0" smtClean="0"/>
              <a:t>;</a:t>
            </a:r>
          </a:p>
          <a:p>
            <a:r>
              <a:rPr lang="tr-TR" sz="2800" dirty="0"/>
              <a:t>a) Mesleki risklerin önlenmesi, eğitim ve bilgi verilmesi dâhil </a:t>
            </a:r>
            <a:r>
              <a:rPr lang="tr-TR" sz="2800" b="1" dirty="0">
                <a:solidFill>
                  <a:srgbClr val="FF0000"/>
                </a:solidFill>
              </a:rPr>
              <a:t>her türlü tedbirin </a:t>
            </a:r>
            <a:r>
              <a:rPr lang="tr-TR" sz="2800" b="1" dirty="0" smtClean="0">
                <a:solidFill>
                  <a:srgbClr val="FF0000"/>
                </a:solidFill>
              </a:rPr>
              <a:t>alınması</a:t>
            </a:r>
            <a:r>
              <a:rPr lang="tr-TR" sz="2800" dirty="0"/>
              <a:t> </a:t>
            </a:r>
            <a:r>
              <a:rPr lang="tr-TR" sz="2800" dirty="0" smtClean="0"/>
              <a:t>ve </a:t>
            </a:r>
            <a:r>
              <a:rPr lang="tr-TR" sz="2800" dirty="0"/>
              <a:t>mevcut durumun iyileştirilmesi için çalışmalar yapar.</a:t>
            </a:r>
          </a:p>
          <a:p>
            <a:r>
              <a:rPr lang="tr-TR" sz="2800" dirty="0"/>
              <a:t>b) İşyerinde alınan iş sağlığı ve güvenliği tedbirlerine uyulup uyulmadığını izler, denetler ve uygunsuzlukların giderilmesini sağlar.</a:t>
            </a:r>
          </a:p>
          <a:p>
            <a:r>
              <a:rPr lang="tr-TR" sz="2800" dirty="0"/>
              <a:t>c) </a:t>
            </a:r>
            <a:r>
              <a:rPr lang="tr-TR" sz="2800" b="1" dirty="0">
                <a:solidFill>
                  <a:srgbClr val="FF0000"/>
                </a:solidFill>
              </a:rPr>
              <a:t>Risk değerlendirmesi yapar veya yaptırır.</a:t>
            </a:r>
          </a:p>
          <a:p>
            <a:r>
              <a:rPr lang="tr-TR" sz="2800" dirty="0"/>
              <a:t>ç) </a:t>
            </a:r>
            <a:r>
              <a:rPr lang="tr-TR" sz="2800" b="1" dirty="0">
                <a:solidFill>
                  <a:srgbClr val="FF0000"/>
                </a:solidFill>
              </a:rPr>
              <a:t>Çalışana görev verirken, çalışanın sağlık ve güvenlik yönünden işe uygunluğunu göz önüne alır</a:t>
            </a:r>
            <a:r>
              <a:rPr lang="tr-TR" sz="2800" b="1" dirty="0" smtClean="0">
                <a:solidFill>
                  <a:srgbClr val="FF0000"/>
                </a:solidFill>
              </a:rPr>
              <a:t>.</a:t>
            </a:r>
            <a:endParaRPr lang="tr-TR" sz="2800" b="1" dirty="0">
              <a:solidFill>
                <a:srgbClr val="FF0000"/>
              </a:solidFill>
            </a:endParaRPr>
          </a:p>
        </p:txBody>
      </p:sp>
    </p:spTree>
    <p:extLst>
      <p:ext uri="{BB962C8B-B14F-4D97-AF65-F5344CB8AC3E}">
        <p14:creationId xmlns:p14="http://schemas.microsoft.com/office/powerpoint/2010/main" val="1892922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50</a:t>
            </a:fld>
            <a:endParaRPr lang="tr-TR">
              <a:solidFill>
                <a:prstClr val="black">
                  <a:tint val="75000"/>
                </a:prst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0" y="928048"/>
            <a:ext cx="12122630" cy="5929952"/>
          </a:xfrm>
          <a:prstGeom prst="rect">
            <a:avLst/>
          </a:prstGeom>
        </p:spPr>
      </p:pic>
      <p:sp>
        <p:nvSpPr>
          <p:cNvPr id="6" name="Content Placeholder 2"/>
          <p:cNvSpPr>
            <a:spLocks noGrp="1"/>
          </p:cNvSpPr>
          <p:nvPr>
            <p:ph idx="1"/>
          </p:nvPr>
        </p:nvSpPr>
        <p:spPr>
          <a:xfrm>
            <a:off x="1351129" y="191068"/>
            <a:ext cx="10690746" cy="975674"/>
          </a:xfrm>
        </p:spPr>
        <p:txBody>
          <a:bodyPr>
            <a:noAutofit/>
          </a:bodyPr>
          <a:lstStyle/>
          <a:p>
            <a:pPr marL="0" indent="0">
              <a:lnSpc>
                <a:spcPct val="80000"/>
              </a:lnSpc>
              <a:spcBef>
                <a:spcPts val="2400"/>
              </a:spcBef>
              <a:buClr>
                <a:schemeClr val="accent3"/>
              </a:buClr>
              <a:buNone/>
              <a:defRPr/>
            </a:pPr>
            <a:r>
              <a:rPr lang="tr-TR" sz="4000" b="1" i="1" dirty="0" smtClean="0">
                <a:solidFill>
                  <a:srgbClr val="FFFF00"/>
                </a:solidFill>
                <a:latin typeface="+mj-lt"/>
              </a:rPr>
              <a:t>MEBBİS İSGB Modülü Risk Değerlendirme Ekibi</a:t>
            </a:r>
            <a:endParaRPr lang="en-GB" sz="4000" b="1" i="1" dirty="0" smtClean="0">
              <a:solidFill>
                <a:srgbClr val="FFFF00"/>
              </a:solidFill>
              <a:latin typeface="+mj-lt"/>
            </a:endParaRPr>
          </a:p>
        </p:txBody>
      </p:sp>
    </p:spTree>
    <p:extLst>
      <p:ext uri="{BB962C8B-B14F-4D97-AF65-F5344CB8AC3E}">
        <p14:creationId xmlns:p14="http://schemas.microsoft.com/office/powerpoint/2010/main" val="1914134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51</a:t>
            </a:fld>
            <a:endParaRPr lang="tr-TR">
              <a:solidFill>
                <a:prstClr val="black">
                  <a:tint val="75000"/>
                </a:prst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2" y="897643"/>
            <a:ext cx="12169078" cy="5960357"/>
          </a:xfrm>
          <a:prstGeom prst="rect">
            <a:avLst/>
          </a:prstGeom>
        </p:spPr>
      </p:pic>
      <p:sp>
        <p:nvSpPr>
          <p:cNvPr id="6" name="Content Placeholder 2"/>
          <p:cNvSpPr>
            <a:spLocks noGrp="1"/>
          </p:cNvSpPr>
          <p:nvPr>
            <p:ph idx="1"/>
          </p:nvPr>
        </p:nvSpPr>
        <p:spPr>
          <a:xfrm>
            <a:off x="1364776" y="218364"/>
            <a:ext cx="10690746" cy="975674"/>
          </a:xfrm>
        </p:spPr>
        <p:txBody>
          <a:bodyPr>
            <a:noAutofit/>
          </a:bodyPr>
          <a:lstStyle/>
          <a:p>
            <a:pPr marL="0" indent="0">
              <a:lnSpc>
                <a:spcPct val="80000"/>
              </a:lnSpc>
              <a:spcBef>
                <a:spcPts val="2400"/>
              </a:spcBef>
              <a:buClr>
                <a:schemeClr val="accent3"/>
              </a:buClr>
              <a:buNone/>
              <a:defRPr/>
            </a:pPr>
            <a:r>
              <a:rPr lang="tr-TR" sz="4000" b="1" i="1" dirty="0" smtClean="0">
                <a:solidFill>
                  <a:srgbClr val="FFFF00"/>
                </a:solidFill>
                <a:latin typeface="+mj-lt"/>
              </a:rPr>
              <a:t>MEBBİS İSGB Modülü Risk Değerlendirme Girişi</a:t>
            </a:r>
            <a:endParaRPr lang="en-GB" sz="4000" b="1" i="1" dirty="0" smtClean="0">
              <a:solidFill>
                <a:srgbClr val="FFFF00"/>
              </a:solidFill>
              <a:latin typeface="+mj-lt"/>
            </a:endParaRPr>
          </a:p>
        </p:txBody>
      </p:sp>
    </p:spTree>
    <p:extLst>
      <p:ext uri="{BB962C8B-B14F-4D97-AF65-F5344CB8AC3E}">
        <p14:creationId xmlns:p14="http://schemas.microsoft.com/office/powerpoint/2010/main" val="1082742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52</a:t>
            </a:fld>
            <a:endParaRPr lang="tr-TR">
              <a:solidFill>
                <a:prstClr val="black">
                  <a:tint val="75000"/>
                </a:prst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105"/>
            <a:ext cx="12213653" cy="5349922"/>
          </a:xfrm>
          <a:prstGeom prst="rect">
            <a:avLst/>
          </a:prstGeom>
        </p:spPr>
      </p:pic>
      <p:sp>
        <p:nvSpPr>
          <p:cNvPr id="6" name="Content Placeholder 2"/>
          <p:cNvSpPr>
            <a:spLocks noGrp="1"/>
          </p:cNvSpPr>
          <p:nvPr>
            <p:ph idx="1"/>
          </p:nvPr>
        </p:nvSpPr>
        <p:spPr>
          <a:xfrm>
            <a:off x="1501254" y="201211"/>
            <a:ext cx="10690746" cy="685894"/>
          </a:xfrm>
        </p:spPr>
        <p:txBody>
          <a:bodyPr>
            <a:noAutofit/>
          </a:bodyPr>
          <a:lstStyle/>
          <a:p>
            <a:pPr marL="0" indent="0">
              <a:lnSpc>
                <a:spcPct val="80000"/>
              </a:lnSpc>
              <a:spcBef>
                <a:spcPts val="2400"/>
              </a:spcBef>
              <a:buClr>
                <a:schemeClr val="accent3"/>
              </a:buClr>
              <a:buNone/>
              <a:defRPr/>
            </a:pPr>
            <a:r>
              <a:rPr lang="tr-TR" sz="4000" b="1" i="1" dirty="0" smtClean="0">
                <a:solidFill>
                  <a:srgbClr val="FFFF00"/>
                </a:solidFill>
                <a:latin typeface="+mj-lt"/>
              </a:rPr>
              <a:t>MEBBİS İSGB Modülü Acil Durum İşlemleri</a:t>
            </a:r>
            <a:endParaRPr lang="en-GB" sz="4000" b="1" i="1" dirty="0" smtClean="0">
              <a:solidFill>
                <a:srgbClr val="FFFF00"/>
              </a:solidFill>
              <a:latin typeface="+mj-lt"/>
            </a:endParaRPr>
          </a:p>
        </p:txBody>
      </p:sp>
    </p:spTree>
    <p:extLst>
      <p:ext uri="{BB962C8B-B14F-4D97-AF65-F5344CB8AC3E}">
        <p14:creationId xmlns:p14="http://schemas.microsoft.com/office/powerpoint/2010/main" val="364281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6</a:t>
            </a:fld>
            <a:endParaRPr lang="tr-TR">
              <a:solidFill>
                <a:prstClr val="black">
                  <a:tint val="75000"/>
                </a:prstClr>
              </a:solidFill>
            </a:endParaRPr>
          </a:p>
        </p:txBody>
      </p:sp>
      <p:sp>
        <p:nvSpPr>
          <p:cNvPr id="5" name="Metin kutusu 4"/>
          <p:cNvSpPr txBox="1"/>
          <p:nvPr/>
        </p:nvSpPr>
        <p:spPr>
          <a:xfrm>
            <a:off x="991737" y="1323832"/>
            <a:ext cx="10590663" cy="3970318"/>
          </a:xfrm>
          <a:prstGeom prst="rect">
            <a:avLst/>
          </a:prstGeom>
          <a:noFill/>
        </p:spPr>
        <p:txBody>
          <a:bodyPr wrap="square" rtlCol="0">
            <a:spAutoFit/>
          </a:bodyPr>
          <a:lstStyle/>
          <a:p>
            <a:r>
              <a:rPr lang="tr-TR" sz="2800" dirty="0" smtClean="0"/>
              <a:t>d) Yeterli bilgi ve talimat verilenler dışındaki çalışanların hayati ve özel tehlike bulunan yerlere girmemesi için gerekli tedbirleri alır.</a:t>
            </a:r>
          </a:p>
          <a:p>
            <a:endParaRPr lang="tr-TR" sz="2800" dirty="0" smtClean="0"/>
          </a:p>
          <a:p>
            <a:r>
              <a:rPr lang="tr-TR" sz="2800" dirty="0" smtClean="0"/>
              <a:t>(2) İşyeri dışındaki uzman kişi ve kuruluşlardan hizmet alınması, işverenin sorumluluklarını ortadan kaldırmaz.</a:t>
            </a:r>
          </a:p>
          <a:p>
            <a:endParaRPr lang="tr-TR" sz="2800" dirty="0" smtClean="0"/>
          </a:p>
          <a:p>
            <a:r>
              <a:rPr lang="tr-TR" sz="2800" dirty="0" smtClean="0"/>
              <a:t>(3) Çalışanların iş sağlığı ve güvenliği alanındaki yükümlülükleri, işverenin sorumluluklarını etkilemez.</a:t>
            </a:r>
          </a:p>
          <a:p>
            <a:endParaRPr lang="tr-TR" sz="2800" dirty="0" smtClean="0"/>
          </a:p>
        </p:txBody>
      </p:sp>
    </p:spTree>
    <p:extLst>
      <p:ext uri="{BB962C8B-B14F-4D97-AF65-F5344CB8AC3E}">
        <p14:creationId xmlns:p14="http://schemas.microsoft.com/office/powerpoint/2010/main" val="99395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7</a:t>
            </a:fld>
            <a:endParaRPr lang="tr-TR">
              <a:solidFill>
                <a:prstClr val="black">
                  <a:tint val="75000"/>
                </a:prstClr>
              </a:solidFill>
            </a:endParaRPr>
          </a:p>
        </p:txBody>
      </p:sp>
      <p:graphicFrame>
        <p:nvGraphicFramePr>
          <p:cNvPr id="5" name="9 Diyagram"/>
          <p:cNvGraphicFramePr/>
          <p:nvPr>
            <p:extLst>
              <p:ext uri="{D42A27DB-BD31-4B8C-83A1-F6EECF244321}">
                <p14:modId xmlns:p14="http://schemas.microsoft.com/office/powerpoint/2010/main" val="3073618100"/>
              </p:ext>
            </p:extLst>
          </p:nvPr>
        </p:nvGraphicFramePr>
        <p:xfrm>
          <a:off x="1268359" y="822687"/>
          <a:ext cx="8643998"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8 Dikdörtgen"/>
          <p:cNvSpPr/>
          <p:nvPr/>
        </p:nvSpPr>
        <p:spPr>
          <a:xfrm>
            <a:off x="272072" y="2577013"/>
            <a:ext cx="4429156" cy="1384995"/>
          </a:xfrm>
          <a:prstGeom prst="rect">
            <a:avLst/>
          </a:prstGeom>
        </p:spPr>
        <p:txBody>
          <a:bodyPr wrap="square">
            <a:spAutoFit/>
          </a:bodyPr>
          <a:lstStyle/>
          <a:p>
            <a:pPr indent="265113">
              <a:buClr>
                <a:srgbClr val="9BBB59"/>
              </a:buClr>
              <a:defRPr/>
            </a:pPr>
            <a:r>
              <a:rPr lang="en-GB" sz="2800" i="1" dirty="0">
                <a:solidFill>
                  <a:srgbClr val="FF0000"/>
                </a:solidFill>
              </a:rPr>
              <a:t>6.</a:t>
            </a:r>
            <a:r>
              <a:rPr lang="tr-TR" sz="2800" i="1" dirty="0">
                <a:solidFill>
                  <a:srgbClr val="FF0000"/>
                </a:solidFill>
              </a:rPr>
              <a:t> </a:t>
            </a:r>
            <a:r>
              <a:rPr lang="en-GB" sz="2800" i="1" dirty="0" err="1">
                <a:solidFill>
                  <a:srgbClr val="FF0000"/>
                </a:solidFill>
              </a:rPr>
              <a:t>Madde</a:t>
            </a:r>
            <a:r>
              <a:rPr lang="en-GB" sz="2800" i="1" dirty="0">
                <a:solidFill>
                  <a:srgbClr val="FF0000"/>
                </a:solidFill>
              </a:rPr>
              <a:t> </a:t>
            </a:r>
            <a:r>
              <a:rPr lang="tr-TR" sz="2800" i="1" dirty="0" smtClean="0">
                <a:solidFill>
                  <a:srgbClr val="FF0000"/>
                </a:solidFill>
              </a:rPr>
              <a:t>bazı </a:t>
            </a:r>
            <a:r>
              <a:rPr lang="en-GB" sz="2800" b="1" i="1" u="sng" dirty="0" err="1" smtClean="0">
                <a:solidFill>
                  <a:srgbClr val="FF0000"/>
                </a:solidFill>
              </a:rPr>
              <a:t>Kamu</a:t>
            </a:r>
            <a:r>
              <a:rPr lang="en-GB" sz="2800" b="1" i="1" u="sng" dirty="0" smtClean="0">
                <a:solidFill>
                  <a:srgbClr val="FF0000"/>
                </a:solidFill>
              </a:rPr>
              <a:t> </a:t>
            </a:r>
            <a:r>
              <a:rPr lang="en-GB" sz="2800" b="1" i="1" u="sng" dirty="0" err="1">
                <a:solidFill>
                  <a:srgbClr val="FF0000"/>
                </a:solidFill>
              </a:rPr>
              <a:t>Kurumlar</a:t>
            </a:r>
            <a:r>
              <a:rPr lang="tr-TR" sz="2800" b="1" i="1" u="sng" dirty="0">
                <a:solidFill>
                  <a:srgbClr val="FF0000"/>
                </a:solidFill>
              </a:rPr>
              <a:t>ı için</a:t>
            </a:r>
            <a:r>
              <a:rPr lang="en-GB" sz="2800" b="1" i="1" dirty="0">
                <a:solidFill>
                  <a:srgbClr val="FF0000"/>
                </a:solidFill>
              </a:rPr>
              <a:t> </a:t>
            </a:r>
            <a:r>
              <a:rPr lang="en-GB" sz="2800" b="1" i="1" dirty="0">
                <a:solidFill>
                  <a:srgbClr val="FF0000"/>
                </a:solidFill>
                <a:effectLst>
                  <a:outerShdw blurRad="38100" dist="38100" dir="2700000" algn="tl">
                    <a:srgbClr val="000000">
                      <a:alpha val="43137"/>
                    </a:srgbClr>
                  </a:outerShdw>
                </a:effectLst>
              </a:rPr>
              <a:t>1 </a:t>
            </a:r>
            <a:r>
              <a:rPr lang="en-GB" sz="2800" b="1" i="1" dirty="0" err="1">
                <a:solidFill>
                  <a:srgbClr val="FF0000"/>
                </a:solidFill>
                <a:effectLst>
                  <a:outerShdw blurRad="38100" dist="38100" dir="2700000" algn="tl">
                    <a:srgbClr val="000000">
                      <a:alpha val="43137"/>
                    </a:srgbClr>
                  </a:outerShdw>
                </a:effectLst>
              </a:rPr>
              <a:t>Temmuz</a:t>
            </a:r>
            <a:r>
              <a:rPr lang="en-GB" sz="2800" b="1" i="1" dirty="0">
                <a:solidFill>
                  <a:srgbClr val="FF0000"/>
                </a:solidFill>
                <a:effectLst>
                  <a:outerShdw blurRad="38100" dist="38100" dir="2700000" algn="tl">
                    <a:srgbClr val="000000">
                      <a:alpha val="43137"/>
                    </a:srgbClr>
                  </a:outerShdw>
                </a:effectLst>
              </a:rPr>
              <a:t> </a:t>
            </a:r>
            <a:r>
              <a:rPr lang="en-GB" sz="2800" b="1" i="1" dirty="0" smtClean="0">
                <a:solidFill>
                  <a:srgbClr val="FF0000"/>
                </a:solidFill>
                <a:effectLst>
                  <a:outerShdw blurRad="38100" dist="38100" dir="2700000" algn="tl">
                    <a:srgbClr val="000000">
                      <a:alpha val="43137"/>
                    </a:srgbClr>
                  </a:outerShdw>
                </a:effectLst>
              </a:rPr>
              <a:t>20</a:t>
            </a:r>
            <a:r>
              <a:rPr lang="tr-TR" sz="2800" b="1" i="1" dirty="0" smtClean="0">
                <a:solidFill>
                  <a:srgbClr val="FF0000"/>
                </a:solidFill>
                <a:effectLst>
                  <a:outerShdw blurRad="38100" dist="38100" dir="2700000" algn="tl">
                    <a:srgbClr val="000000">
                      <a:alpha val="43137"/>
                    </a:srgbClr>
                  </a:outerShdw>
                </a:effectLst>
              </a:rPr>
              <a:t>20</a:t>
            </a:r>
            <a:r>
              <a:rPr lang="en-GB" sz="2800" b="1" i="1" dirty="0" smtClean="0">
                <a:solidFill>
                  <a:srgbClr val="FF0000"/>
                </a:solidFill>
                <a:effectLst>
                  <a:outerShdw blurRad="38100" dist="38100" dir="2700000" algn="tl">
                    <a:srgbClr val="000000">
                      <a:alpha val="43137"/>
                    </a:srgbClr>
                  </a:outerShdw>
                </a:effectLst>
              </a:rPr>
              <a:t> </a:t>
            </a:r>
            <a:r>
              <a:rPr lang="tr-TR" sz="2800" b="1" i="1" dirty="0">
                <a:solidFill>
                  <a:srgbClr val="FF0000"/>
                </a:solidFill>
              </a:rPr>
              <a:t>‘</a:t>
            </a:r>
            <a:r>
              <a:rPr lang="en-GB" sz="2800" i="1" dirty="0" smtClean="0">
                <a:solidFill>
                  <a:srgbClr val="FF0000"/>
                </a:solidFill>
              </a:rPr>
              <a:t>d</a:t>
            </a:r>
            <a:r>
              <a:rPr lang="tr-TR" sz="2800" i="1" dirty="0">
                <a:solidFill>
                  <a:srgbClr val="FF0000"/>
                </a:solidFill>
              </a:rPr>
              <a:t>e</a:t>
            </a:r>
            <a:r>
              <a:rPr lang="en-GB" sz="2800" i="1" dirty="0" smtClean="0">
                <a:solidFill>
                  <a:srgbClr val="FF0000"/>
                </a:solidFill>
              </a:rPr>
              <a:t> </a:t>
            </a:r>
            <a:r>
              <a:rPr lang="tr-TR" sz="2800" i="1" dirty="0">
                <a:solidFill>
                  <a:srgbClr val="FF0000"/>
                </a:solidFill>
              </a:rPr>
              <a:t>yürürlüğe </a:t>
            </a:r>
            <a:r>
              <a:rPr lang="en-GB" sz="2800" i="1" dirty="0" err="1">
                <a:solidFill>
                  <a:srgbClr val="FF0000"/>
                </a:solidFill>
              </a:rPr>
              <a:t>girecek</a:t>
            </a:r>
            <a:r>
              <a:rPr lang="en-GB" sz="2800" i="1" dirty="0">
                <a:solidFill>
                  <a:srgbClr val="FF0000"/>
                </a:solidFill>
              </a:rPr>
              <a:t>. </a:t>
            </a:r>
            <a:endParaRPr lang="tr-TR" sz="2800" i="1" dirty="0">
              <a:solidFill>
                <a:srgbClr val="FF0000"/>
              </a:solidFill>
            </a:endParaRPr>
          </a:p>
        </p:txBody>
      </p:sp>
      <p:sp>
        <p:nvSpPr>
          <p:cNvPr id="7" name="Metin kutusu 6"/>
          <p:cNvSpPr txBox="1"/>
          <p:nvPr/>
        </p:nvSpPr>
        <p:spPr>
          <a:xfrm>
            <a:off x="4189864" y="2389190"/>
            <a:ext cx="7902052" cy="4339650"/>
          </a:xfrm>
          <a:prstGeom prst="rect">
            <a:avLst/>
          </a:prstGeom>
          <a:noFill/>
        </p:spPr>
        <p:txBody>
          <a:bodyPr wrap="square" rtlCol="0">
            <a:spAutoFit/>
          </a:bodyPr>
          <a:lstStyle/>
          <a:p>
            <a:r>
              <a:rPr lang="tr-TR" sz="2800" b="1" dirty="0" smtClean="0"/>
              <a:t>6331 sayılı Kanunun diğer maddeleri yürürlüktedir.</a:t>
            </a:r>
            <a:endParaRPr lang="tr-TR" sz="2400" b="1" dirty="0" smtClean="0"/>
          </a:p>
          <a:p>
            <a:r>
              <a:rPr lang="tr-TR" sz="2400" b="1" dirty="0" smtClean="0"/>
              <a:t>Örneğin;</a:t>
            </a:r>
          </a:p>
          <a:p>
            <a:r>
              <a:rPr lang="tr-TR" sz="2800" dirty="0" smtClean="0"/>
              <a:t>Risk Değerlendirmesi</a:t>
            </a:r>
          </a:p>
          <a:p>
            <a:r>
              <a:rPr lang="tr-TR" sz="2800" dirty="0" smtClean="0"/>
              <a:t>Acil Durum Planları, Yangınla mücadele</a:t>
            </a:r>
          </a:p>
          <a:p>
            <a:r>
              <a:rPr lang="tr-TR" sz="2800" dirty="0" smtClean="0"/>
              <a:t>İş kazalarının bildirimi</a:t>
            </a:r>
          </a:p>
          <a:p>
            <a:r>
              <a:rPr lang="tr-TR" sz="2800" dirty="0" smtClean="0"/>
              <a:t>Çalışanlara iş sağlığı ve güvenliği eğitimleri</a:t>
            </a:r>
          </a:p>
          <a:p>
            <a:r>
              <a:rPr lang="tr-TR" sz="2800" dirty="0" smtClean="0"/>
              <a:t>Çalışanların bilgilendirilmesi</a:t>
            </a:r>
          </a:p>
          <a:p>
            <a:r>
              <a:rPr lang="tr-TR" sz="2800" dirty="0" smtClean="0"/>
              <a:t>Çalışan temsilcilerinin görevlendirilmesi</a:t>
            </a:r>
          </a:p>
          <a:p>
            <a:r>
              <a:rPr lang="tr-TR" sz="2800" dirty="0" smtClean="0"/>
              <a:t>İş sağlığı ve güvenliği kurulu </a:t>
            </a:r>
            <a:r>
              <a:rPr lang="tr-TR" sz="2800" dirty="0" smtClean="0">
                <a:solidFill>
                  <a:srgbClr val="FF0000"/>
                </a:solidFill>
              </a:rPr>
              <a:t>kurulması  gibi yükümlülükleri işverenler yerine getirmek zorundadır.</a:t>
            </a:r>
            <a:endParaRPr lang="tr-TR" sz="2800" dirty="0">
              <a:solidFill>
                <a:srgbClr val="FF0000"/>
              </a:solidFill>
            </a:endParaRPr>
          </a:p>
        </p:txBody>
      </p:sp>
    </p:spTree>
    <p:extLst>
      <p:ext uri="{BB962C8B-B14F-4D97-AF65-F5344CB8AC3E}">
        <p14:creationId xmlns:p14="http://schemas.microsoft.com/office/powerpoint/2010/main" val="3406382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095E4F6-51C2-4C9D-B972-A531C8DF073F}" type="slidenum">
              <a:rPr lang="tr-TR" smtClean="0">
                <a:solidFill>
                  <a:prstClr val="black">
                    <a:tint val="75000"/>
                  </a:prstClr>
                </a:solidFill>
              </a:rPr>
              <a:pPr/>
              <a:t>8</a:t>
            </a:fld>
            <a:endParaRPr lang="tr-TR">
              <a:solidFill>
                <a:prstClr val="black">
                  <a:tint val="75000"/>
                </a:prstClr>
              </a:solidFill>
            </a:endParaRPr>
          </a:p>
        </p:txBody>
      </p:sp>
      <p:graphicFrame>
        <p:nvGraphicFramePr>
          <p:cNvPr id="5" name="6 Diyagram"/>
          <p:cNvGraphicFramePr/>
          <p:nvPr>
            <p:extLst>
              <p:ext uri="{D42A27DB-BD31-4B8C-83A1-F6EECF244321}">
                <p14:modId xmlns:p14="http://schemas.microsoft.com/office/powerpoint/2010/main" val="3799532614"/>
              </p:ext>
            </p:extLst>
          </p:nvPr>
        </p:nvGraphicFramePr>
        <p:xfrm>
          <a:off x="1207370" y="986460"/>
          <a:ext cx="8786874"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srcRect/>
          <a:stretch>
            <a:fillRect/>
          </a:stretch>
        </p:blipFill>
        <p:spPr bwMode="auto">
          <a:xfrm>
            <a:off x="2101225" y="1695492"/>
            <a:ext cx="7642630" cy="3853790"/>
          </a:xfrm>
          <a:prstGeom prst="rect">
            <a:avLst/>
          </a:prstGeom>
          <a:noFill/>
          <a:ln w="9525">
            <a:noFill/>
            <a:miter lim="800000"/>
            <a:headEnd/>
            <a:tailEnd/>
          </a:ln>
          <a:effectLst/>
        </p:spPr>
      </p:pic>
      <p:pic>
        <p:nvPicPr>
          <p:cNvPr id="7" name="Picture 3"/>
          <p:cNvPicPr>
            <a:picLocks noChangeAspect="1" noChangeArrowheads="1"/>
          </p:cNvPicPr>
          <p:nvPr/>
        </p:nvPicPr>
        <p:blipFill>
          <a:blip r:embed="rId8"/>
          <a:srcRect b="68181"/>
          <a:stretch>
            <a:fillRect/>
          </a:stretch>
        </p:blipFill>
        <p:spPr bwMode="auto">
          <a:xfrm>
            <a:off x="3959787" y="5611983"/>
            <a:ext cx="5143506" cy="1246017"/>
          </a:xfrm>
          <a:prstGeom prst="rect">
            <a:avLst/>
          </a:prstGeom>
          <a:noFill/>
          <a:ln w="9525">
            <a:noFill/>
            <a:miter lim="800000"/>
            <a:headEnd/>
            <a:tailEnd/>
          </a:ln>
          <a:effectLst/>
        </p:spPr>
      </p:pic>
    </p:spTree>
    <p:extLst>
      <p:ext uri="{BB962C8B-B14F-4D97-AF65-F5344CB8AC3E}">
        <p14:creationId xmlns:p14="http://schemas.microsoft.com/office/powerpoint/2010/main" val="85359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11AA170-9CF8-42EB-9124-BF1A8203FF0C}" type="slidenum">
              <a:rPr lang="en-US" smtClean="0">
                <a:solidFill>
                  <a:prstClr val="black">
                    <a:tint val="75000"/>
                  </a:prstClr>
                </a:solidFill>
              </a:rPr>
              <a:pPr>
                <a:defRPr/>
              </a:pPr>
              <a:t>9</a:t>
            </a:fld>
            <a:endParaRPr lang="en-US">
              <a:solidFill>
                <a:prstClr val="black">
                  <a:tint val="75000"/>
                </a:prstClr>
              </a:solidFill>
            </a:endParaRPr>
          </a:p>
        </p:txBody>
      </p:sp>
      <p:sp>
        <p:nvSpPr>
          <p:cNvPr id="5" name="Başlık 3"/>
          <p:cNvSpPr txBox="1">
            <a:spLocks/>
          </p:cNvSpPr>
          <p:nvPr/>
        </p:nvSpPr>
        <p:spPr>
          <a:xfrm>
            <a:off x="2524100" y="0"/>
            <a:ext cx="8143900" cy="857232"/>
          </a:xfrm>
          <a:prstGeom prst="rect">
            <a:avLst/>
          </a:prstGeom>
        </p:spPr>
        <p:txBody>
          <a:bodyPr vert="horz" lIns="91440" tIns="45720" rIns="91440" bIns="45720" rtlCol="0" anchor="ctr">
            <a:normAutofit fontScale="92500"/>
          </a:bodyPr>
          <a:lstStyle/>
          <a:p>
            <a:pPr marL="342900" indent="-342900" algn="ctr">
              <a:spcBef>
                <a:spcPct val="0"/>
              </a:spcBef>
              <a:defRPr/>
            </a:pPr>
            <a:r>
              <a:rPr lang="tr-TR" sz="4400" b="1" spc="-150" dirty="0">
                <a:solidFill>
                  <a:prstClr val="white"/>
                </a:solidFill>
                <a:effectLst>
                  <a:outerShdw blurRad="38100" dist="38100" dir="2700000" algn="tl">
                    <a:srgbClr val="000000">
                      <a:alpha val="43137"/>
                    </a:srgbClr>
                  </a:outerShdw>
                </a:effectLst>
                <a:ea typeface="Times New Roman" pitchFamily="18" charset="0"/>
                <a:cs typeface="Times New Roman" pitchFamily="18" charset="0"/>
              </a:rPr>
              <a:t>ÇALIŞMA MEVZUATI İLE İLGİLİ BİLGİLER</a:t>
            </a:r>
          </a:p>
        </p:txBody>
      </p:sp>
      <p:graphicFrame>
        <p:nvGraphicFramePr>
          <p:cNvPr id="7" name="6 Diyagram"/>
          <p:cNvGraphicFramePr/>
          <p:nvPr/>
        </p:nvGraphicFramePr>
        <p:xfrm>
          <a:off x="1738282" y="1000109"/>
          <a:ext cx="8786874" cy="206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Dikdörtgen"/>
          <p:cNvSpPr/>
          <p:nvPr/>
        </p:nvSpPr>
        <p:spPr>
          <a:xfrm>
            <a:off x="1738282" y="3214686"/>
            <a:ext cx="6357982" cy="3539430"/>
          </a:xfrm>
          <a:prstGeom prst="rect">
            <a:avLst/>
          </a:prstGeom>
          <a:solidFill>
            <a:schemeClr val="bg1">
              <a:lumMod val="85000"/>
            </a:schemeClr>
          </a:solidFill>
        </p:spPr>
        <p:txBody>
          <a:bodyPr wrap="square">
            <a:spAutoFit/>
          </a:bodyPr>
          <a:lstStyle/>
          <a:p>
            <a:pPr algn="just" fontAlgn="base">
              <a:spcBef>
                <a:spcPct val="0"/>
              </a:spcBef>
              <a:spcAft>
                <a:spcPct val="0"/>
              </a:spcAft>
            </a:pPr>
            <a:r>
              <a:rPr lang="tr-TR" sz="3200" b="1" dirty="0">
                <a:solidFill>
                  <a:srgbClr val="FF0000"/>
                </a:solidFill>
              </a:rPr>
              <a:t>	</a:t>
            </a:r>
            <a:r>
              <a:rPr lang="tr-TR" sz="3200" b="1" dirty="0"/>
              <a:t>Ocak 2013’ten itibaren </a:t>
            </a:r>
            <a:r>
              <a:rPr lang="tr-TR" sz="3200" b="1" u="sng" dirty="0"/>
              <a:t>OKULLARDA RİSK ANALİZİ YAPMAK ZORUNLU HALE GETİRİLMİŞTİR. </a:t>
            </a:r>
          </a:p>
          <a:p>
            <a:pPr algn="just" fontAlgn="base">
              <a:spcBef>
                <a:spcPct val="0"/>
              </a:spcBef>
              <a:spcAft>
                <a:spcPct val="0"/>
              </a:spcAft>
            </a:pPr>
            <a:endParaRPr lang="tr-TR" sz="3200" b="1" dirty="0"/>
          </a:p>
          <a:p>
            <a:pPr algn="just" fontAlgn="base">
              <a:spcBef>
                <a:spcPct val="0"/>
              </a:spcBef>
              <a:spcAft>
                <a:spcPct val="0"/>
              </a:spcAft>
            </a:pPr>
            <a:r>
              <a:rPr lang="tr-TR" sz="3200" b="1" dirty="0"/>
              <a:t>	Bu kurala uymayan eğitim kurumları para cezaları yaptırımıyla karşı karşıya kalabilir.</a:t>
            </a:r>
          </a:p>
        </p:txBody>
      </p:sp>
      <p:pic>
        <p:nvPicPr>
          <p:cNvPr id="2050" name="Picture 2" descr="H:\İŞ GÜVENLİĞİ\Kullanılabilecek Resimler\Risk 5.jpg"/>
          <p:cNvPicPr>
            <a:picLocks noChangeAspect="1" noChangeArrowheads="1"/>
          </p:cNvPicPr>
          <p:nvPr/>
        </p:nvPicPr>
        <p:blipFill>
          <a:blip r:embed="rId7"/>
          <a:srcRect/>
          <a:stretch>
            <a:fillRect/>
          </a:stretch>
        </p:blipFill>
        <p:spPr bwMode="auto">
          <a:xfrm>
            <a:off x="8167703" y="3286124"/>
            <a:ext cx="2445323" cy="3490910"/>
          </a:xfrm>
          <a:prstGeom prst="rect">
            <a:avLst/>
          </a:prstGeom>
          <a:noFill/>
        </p:spPr>
      </p:pic>
    </p:spTree>
    <p:extLst>
      <p:ext uri="{BB962C8B-B14F-4D97-AF65-F5344CB8AC3E}">
        <p14:creationId xmlns:p14="http://schemas.microsoft.com/office/powerpoint/2010/main" val="266840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2614</Words>
  <Application>Microsoft Office PowerPoint</Application>
  <PresentationFormat>Geniş ekran</PresentationFormat>
  <Paragraphs>391</Paragraphs>
  <Slides>52</Slides>
  <Notes>2</Notes>
  <HiddenSlides>0</HiddenSlides>
  <MMClips>0</MMClips>
  <ScaleCrop>false</ScaleCrop>
  <HeadingPairs>
    <vt:vector size="8" baseType="variant">
      <vt:variant>
        <vt:lpstr>Kullanılan Yazı Tipleri</vt:lpstr>
      </vt:variant>
      <vt:variant>
        <vt:i4>7</vt:i4>
      </vt:variant>
      <vt:variant>
        <vt:lpstr>Tema</vt:lpstr>
      </vt:variant>
      <vt:variant>
        <vt:i4>18</vt:i4>
      </vt:variant>
      <vt:variant>
        <vt:lpstr>Eklenmiş OLE Hizmet Programları</vt:lpstr>
      </vt:variant>
      <vt:variant>
        <vt:i4>1</vt:i4>
      </vt:variant>
      <vt:variant>
        <vt:lpstr>Slayt Başlıkları</vt:lpstr>
      </vt:variant>
      <vt:variant>
        <vt:i4>52</vt:i4>
      </vt:variant>
    </vt:vector>
  </HeadingPairs>
  <TitlesOfParts>
    <vt:vector size="78" baseType="lpstr">
      <vt:lpstr>Arial</vt:lpstr>
      <vt:lpstr>Arial Black</vt:lpstr>
      <vt:lpstr>Calibri</vt:lpstr>
      <vt:lpstr>Comic Sans MS</vt:lpstr>
      <vt:lpstr>Impact</vt:lpstr>
      <vt:lpstr>Times New Roman</vt:lpstr>
      <vt:lpstr>Wingdings</vt:lpstr>
      <vt:lpstr>Ofis Teması</vt:lpstr>
      <vt:lpstr>2_Ofis Teması</vt:lpstr>
      <vt:lpstr>3_Ofis Teması</vt:lpstr>
      <vt:lpstr>4_Ofis Teması</vt:lpstr>
      <vt:lpstr>5_Ofis Teması</vt:lpstr>
      <vt:lpstr>6_Ofis Teması</vt:lpstr>
      <vt:lpstr>7_Ofis Teması</vt:lpstr>
      <vt:lpstr>8_Ofis Teması</vt:lpstr>
      <vt:lpstr>9_Ofis Teması</vt:lpstr>
      <vt:lpstr>10_Ofis Teması</vt:lpstr>
      <vt:lpstr>11_Ofis Teması</vt:lpstr>
      <vt:lpstr>12_Ofis Teması</vt:lpstr>
      <vt:lpstr>13_Ofis Teması</vt:lpstr>
      <vt:lpstr>15_Ofis Teması</vt:lpstr>
      <vt:lpstr>16_Ofis Teması</vt:lpstr>
      <vt:lpstr>18_Ofis Teması</vt:lpstr>
      <vt:lpstr>19_Ofis Teması</vt:lpstr>
      <vt:lpstr>17_Ofis Teması</vt:lpstr>
      <vt:lpstr>CorelDRAW</vt:lpstr>
      <vt:lpstr>İŞ GÜVENLİĞİ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İSG alanında her yapılan işlem kayıt altına alınır. </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YEŞİLYURT İLÇE  MİLLİ EĞİTİM MÜDÜRLÜĞÜ    Yunus CÖMERT İş Güvenliği Uzmanı</dc:title>
  <dc:creator>Windows Kullanıcısı</dc:creator>
  <cp:lastModifiedBy>Windows Kullanıcısı</cp:lastModifiedBy>
  <cp:revision>48</cp:revision>
  <dcterms:created xsi:type="dcterms:W3CDTF">2018-01-05T07:41:08Z</dcterms:created>
  <dcterms:modified xsi:type="dcterms:W3CDTF">2018-01-15T10:56:19Z</dcterms:modified>
</cp:coreProperties>
</file>